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Corben" panose="020B0604020202020204" charset="0"/>
      <p:regular r:id="rId40"/>
    </p:embeddedFont>
    <p:embeddedFont>
      <p:font typeface="Fira Sans Bold" panose="020B0604020202020204" charset="0"/>
      <p:regular r:id="rId41"/>
    </p:embeddedFont>
    <p:embeddedFont>
      <p:font typeface="Fira Sans Light" panose="020B0403050000020004" pitchFamily="34" charset="0"/>
      <p:regular r:id="rId42"/>
    </p:embeddedFont>
    <p:embeddedFont>
      <p:font typeface="Fira Sans Medium" panose="020B0603050000020004" pitchFamily="34" charset="0"/>
      <p:regular r:id="rId43"/>
    </p:embeddedFont>
    <p:embeddedFont>
      <p:font typeface="Fira Sans Semi-Bold" panose="020B0604020202020204" charset="0"/>
      <p:regular r:id="rId44"/>
    </p:embeddedFont>
    <p:embeddedFont>
      <p:font typeface="Open Sans" panose="020B0606030504020204" pitchFamily="34" charset="0"/>
      <p:regular r:id="rId45"/>
    </p:embeddedFont>
    <p:embeddedFont>
      <p:font typeface="Open Sans Bold" panose="020B0604020202020204" charset="0"/>
      <p:regular r:id="rId46"/>
    </p:embeddedFont>
    <p:embeddedFont>
      <p:font typeface="Open Sauce" panose="020B0604020202020204" charset="0"/>
      <p:regular r:id="rId47"/>
    </p:embeddedFont>
    <p:embeddedFont>
      <p:font typeface="Open Sauce Bold" panose="020B0604020202020204" charset="0"/>
      <p:regular r:id="rId48"/>
    </p:embeddedFont>
    <p:embeddedFont>
      <p:font typeface="Open Sauce Heavy" panose="020B0604020202020204" charset="0"/>
      <p:regular r:id="rId49"/>
    </p:embeddedFont>
    <p:embeddedFont>
      <p:font typeface="Raleway" pitchFamily="2" charset="0"/>
      <p:regular r:id="rId50"/>
    </p:embeddedFont>
    <p:embeddedFont>
      <p:font typeface="Raleway Bold" charset="0"/>
      <p:regular r:id="rId51"/>
    </p:embeddedFont>
    <p:embeddedFont>
      <p:font typeface="Raleway Medium" pitchFamily="2" charset="0"/>
      <p:regular r:id="rId52"/>
    </p:embeddedFont>
    <p:embeddedFont>
      <p:font typeface="Raleway Semi-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svg"/><Relationship Id="rId21" Type="http://schemas.openxmlformats.org/officeDocument/2006/relationships/image" Target="../media/image52.sv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svg"/><Relationship Id="rId50" Type="http://schemas.openxmlformats.org/officeDocument/2006/relationships/image" Target="../media/image81.png"/><Relationship Id="rId7" Type="http://schemas.openxmlformats.org/officeDocument/2006/relationships/image" Target="../media/image38.sv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60.svg"/><Relationship Id="rId11" Type="http://schemas.openxmlformats.org/officeDocument/2006/relationships/image" Target="../media/image42.sv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svg"/><Relationship Id="rId40" Type="http://schemas.openxmlformats.org/officeDocument/2006/relationships/image" Target="../media/image71.png"/><Relationship Id="rId45" Type="http://schemas.openxmlformats.org/officeDocument/2006/relationships/image" Target="../media/image76.sv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svg"/><Relationship Id="rId10" Type="http://schemas.openxmlformats.org/officeDocument/2006/relationships/image" Target="../media/image41.png"/><Relationship Id="rId19" Type="http://schemas.openxmlformats.org/officeDocument/2006/relationships/image" Target="../media/image50.svg"/><Relationship Id="rId31" Type="http://schemas.openxmlformats.org/officeDocument/2006/relationships/image" Target="../media/image62.svg"/><Relationship Id="rId44"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png"/><Relationship Id="rId35" Type="http://schemas.openxmlformats.org/officeDocument/2006/relationships/image" Target="../media/image66.svg"/><Relationship Id="rId43" Type="http://schemas.openxmlformats.org/officeDocument/2006/relationships/image" Target="../media/image74.svg"/><Relationship Id="rId48" Type="http://schemas.openxmlformats.org/officeDocument/2006/relationships/image" Target="../media/image79.png"/><Relationship Id="rId8" Type="http://schemas.openxmlformats.org/officeDocument/2006/relationships/image" Target="../media/image39.png"/><Relationship Id="rId51" Type="http://schemas.openxmlformats.org/officeDocument/2006/relationships/image" Target="../media/image82.svg"/><Relationship Id="rId3" Type="http://schemas.openxmlformats.org/officeDocument/2006/relationships/image" Target="../media/image34.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33" Type="http://schemas.openxmlformats.org/officeDocument/2006/relationships/image" Target="../media/image64.svg"/><Relationship Id="rId38" Type="http://schemas.openxmlformats.org/officeDocument/2006/relationships/image" Target="../media/image69.png"/><Relationship Id="rId46" Type="http://schemas.openxmlformats.org/officeDocument/2006/relationships/image" Target="../media/image77.png"/><Relationship Id="rId20" Type="http://schemas.openxmlformats.org/officeDocument/2006/relationships/image" Target="../media/image51.png"/><Relationship Id="rId41"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svg"/><Relationship Id="rId21" Type="http://schemas.openxmlformats.org/officeDocument/2006/relationships/image" Target="../media/image52.sv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svg"/><Relationship Id="rId50" Type="http://schemas.openxmlformats.org/officeDocument/2006/relationships/image" Target="../media/image81.png"/><Relationship Id="rId7" Type="http://schemas.openxmlformats.org/officeDocument/2006/relationships/image" Target="../media/image38.sv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60.svg"/><Relationship Id="rId11" Type="http://schemas.openxmlformats.org/officeDocument/2006/relationships/image" Target="../media/image42.sv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svg"/><Relationship Id="rId40" Type="http://schemas.openxmlformats.org/officeDocument/2006/relationships/image" Target="../media/image71.png"/><Relationship Id="rId45" Type="http://schemas.openxmlformats.org/officeDocument/2006/relationships/image" Target="../media/image76.sv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svg"/><Relationship Id="rId10" Type="http://schemas.openxmlformats.org/officeDocument/2006/relationships/image" Target="../media/image41.png"/><Relationship Id="rId19" Type="http://schemas.openxmlformats.org/officeDocument/2006/relationships/image" Target="../media/image50.svg"/><Relationship Id="rId31" Type="http://schemas.openxmlformats.org/officeDocument/2006/relationships/image" Target="../media/image62.svg"/><Relationship Id="rId44"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png"/><Relationship Id="rId35" Type="http://schemas.openxmlformats.org/officeDocument/2006/relationships/image" Target="../media/image66.svg"/><Relationship Id="rId43" Type="http://schemas.openxmlformats.org/officeDocument/2006/relationships/image" Target="../media/image74.svg"/><Relationship Id="rId48" Type="http://schemas.openxmlformats.org/officeDocument/2006/relationships/image" Target="../media/image79.png"/><Relationship Id="rId8" Type="http://schemas.openxmlformats.org/officeDocument/2006/relationships/image" Target="../media/image39.png"/><Relationship Id="rId51" Type="http://schemas.openxmlformats.org/officeDocument/2006/relationships/image" Target="../media/image82.svg"/><Relationship Id="rId3" Type="http://schemas.openxmlformats.org/officeDocument/2006/relationships/image" Target="../media/image34.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33" Type="http://schemas.openxmlformats.org/officeDocument/2006/relationships/image" Target="../media/image64.svg"/><Relationship Id="rId38" Type="http://schemas.openxmlformats.org/officeDocument/2006/relationships/image" Target="../media/image69.png"/><Relationship Id="rId46" Type="http://schemas.openxmlformats.org/officeDocument/2006/relationships/image" Target="../media/image77.png"/><Relationship Id="rId20" Type="http://schemas.openxmlformats.org/officeDocument/2006/relationships/image" Target="../media/image51.png"/><Relationship Id="rId41"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3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image" Target="../media/image119.svg"/></Relationships>
</file>

<file path=ppt/slides/_rels/slide37.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svg"/><Relationship Id="rId21" Type="http://schemas.openxmlformats.org/officeDocument/2006/relationships/image" Target="../media/image52.sv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svg"/><Relationship Id="rId50" Type="http://schemas.openxmlformats.org/officeDocument/2006/relationships/image" Target="../media/image81.png"/><Relationship Id="rId7" Type="http://schemas.openxmlformats.org/officeDocument/2006/relationships/image" Target="../media/image38.svg"/><Relationship Id="rId2" Type="http://schemas.openxmlformats.org/officeDocument/2006/relationships/image" Target="../media/image33.png"/><Relationship Id="rId16" Type="http://schemas.openxmlformats.org/officeDocument/2006/relationships/image" Target="../media/image47.png"/><Relationship Id="rId29" Type="http://schemas.openxmlformats.org/officeDocument/2006/relationships/image" Target="../media/image60.svg"/><Relationship Id="rId11" Type="http://schemas.openxmlformats.org/officeDocument/2006/relationships/image" Target="../media/image42.sv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svg"/><Relationship Id="rId40" Type="http://schemas.openxmlformats.org/officeDocument/2006/relationships/image" Target="../media/image71.png"/><Relationship Id="rId45" Type="http://schemas.openxmlformats.org/officeDocument/2006/relationships/image" Target="../media/image76.sv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svg"/><Relationship Id="rId10" Type="http://schemas.openxmlformats.org/officeDocument/2006/relationships/image" Target="../media/image41.png"/><Relationship Id="rId19" Type="http://schemas.openxmlformats.org/officeDocument/2006/relationships/image" Target="../media/image50.svg"/><Relationship Id="rId31" Type="http://schemas.openxmlformats.org/officeDocument/2006/relationships/image" Target="../media/image62.svg"/><Relationship Id="rId44"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png"/><Relationship Id="rId35" Type="http://schemas.openxmlformats.org/officeDocument/2006/relationships/image" Target="../media/image66.svg"/><Relationship Id="rId43" Type="http://schemas.openxmlformats.org/officeDocument/2006/relationships/image" Target="../media/image74.svg"/><Relationship Id="rId48" Type="http://schemas.openxmlformats.org/officeDocument/2006/relationships/image" Target="../media/image79.png"/><Relationship Id="rId8" Type="http://schemas.openxmlformats.org/officeDocument/2006/relationships/image" Target="../media/image39.png"/><Relationship Id="rId51" Type="http://schemas.openxmlformats.org/officeDocument/2006/relationships/image" Target="../media/image82.svg"/><Relationship Id="rId3" Type="http://schemas.openxmlformats.org/officeDocument/2006/relationships/image" Target="../media/image34.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33" Type="http://schemas.openxmlformats.org/officeDocument/2006/relationships/image" Target="../media/image64.svg"/><Relationship Id="rId38" Type="http://schemas.openxmlformats.org/officeDocument/2006/relationships/image" Target="../media/image69.png"/><Relationship Id="rId46" Type="http://schemas.openxmlformats.org/officeDocument/2006/relationships/image" Target="../media/image77.png"/><Relationship Id="rId20" Type="http://schemas.openxmlformats.org/officeDocument/2006/relationships/image" Target="../media/image51.png"/><Relationship Id="rId41"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10106590" y="2199722"/>
            <a:ext cx="5887580" cy="5887556"/>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sp>
        <p:nvSpPr>
          <p:cNvPr id="9" name="Freeform 9"/>
          <p:cNvSpPr/>
          <p:nvPr/>
        </p:nvSpPr>
        <p:spPr>
          <a:xfrm>
            <a:off x="1028700" y="1351689"/>
            <a:ext cx="1060041" cy="848033"/>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1057435" y="3489495"/>
            <a:ext cx="78988" cy="3562352"/>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1387521" y="3346620"/>
            <a:ext cx="7214594" cy="1285511"/>
          </a:xfrm>
          <a:prstGeom prst="rect">
            <a:avLst/>
          </a:prstGeom>
        </p:spPr>
        <p:txBody>
          <a:bodyPr lIns="0" tIns="0" rIns="0" bIns="0" rtlCol="0" anchor="t">
            <a:spAutoFit/>
          </a:bodyPr>
          <a:lstStyle/>
          <a:p>
            <a:pPr algn="l">
              <a:lnSpc>
                <a:spcPts val="10510"/>
              </a:lnSpc>
            </a:pPr>
            <a:r>
              <a:rPr lang="en-US" sz="7507" b="1" spc="-150">
                <a:solidFill>
                  <a:srgbClr val="191919"/>
                </a:solidFill>
                <a:latin typeface="Open Sauce Bold"/>
                <a:ea typeface="Open Sauce Bold"/>
                <a:cs typeface="Open Sauce Bold"/>
                <a:sym typeface="Open Sauce Bold"/>
              </a:rPr>
              <a:t>SQL Case</a:t>
            </a:r>
          </a:p>
        </p:txBody>
      </p:sp>
      <p:sp>
        <p:nvSpPr>
          <p:cNvPr id="14" name="TextBox 14"/>
          <p:cNvSpPr txBox="1"/>
          <p:nvPr/>
        </p:nvSpPr>
        <p:spPr>
          <a:xfrm>
            <a:off x="1387521" y="4403531"/>
            <a:ext cx="8293728" cy="2002893"/>
          </a:xfrm>
          <a:prstGeom prst="rect">
            <a:avLst/>
          </a:prstGeom>
        </p:spPr>
        <p:txBody>
          <a:bodyPr lIns="0" tIns="0" rIns="0" bIns="0" rtlCol="0" anchor="t">
            <a:spAutoFit/>
          </a:bodyPr>
          <a:lstStyle/>
          <a:p>
            <a:pPr algn="l">
              <a:lnSpc>
                <a:spcPts val="16306"/>
              </a:lnSpc>
            </a:pPr>
            <a:r>
              <a:rPr lang="en-US" sz="11647" b="1" spc="-232">
                <a:solidFill>
                  <a:srgbClr val="191919"/>
                </a:solidFill>
                <a:latin typeface="Open Sauce Heavy"/>
                <a:ea typeface="Open Sauce Heavy"/>
                <a:cs typeface="Open Sauce Heavy"/>
                <a:sym typeface="Open Sauce Heavy"/>
              </a:rPr>
              <a:t>Study</a:t>
            </a:r>
          </a:p>
        </p:txBody>
      </p:sp>
      <p:sp>
        <p:nvSpPr>
          <p:cNvPr id="15" name="TextBox 15"/>
          <p:cNvSpPr txBox="1"/>
          <p:nvPr/>
        </p:nvSpPr>
        <p:spPr>
          <a:xfrm>
            <a:off x="2240607" y="1361214"/>
            <a:ext cx="3293779" cy="423569"/>
          </a:xfrm>
          <a:prstGeom prst="rect">
            <a:avLst/>
          </a:prstGeom>
        </p:spPr>
        <p:txBody>
          <a:bodyPr lIns="0" tIns="0" rIns="0" bIns="0" rtlCol="0" anchor="t">
            <a:spAutoFit/>
          </a:bodyPr>
          <a:lstStyle/>
          <a:p>
            <a:pPr algn="l">
              <a:lnSpc>
                <a:spcPts val="3287"/>
              </a:lnSpc>
            </a:pPr>
            <a:r>
              <a:rPr lang="en-US" sz="2859" spc="-57">
                <a:solidFill>
                  <a:srgbClr val="191919"/>
                </a:solidFill>
                <a:latin typeface="Open Sauce"/>
                <a:ea typeface="Open Sauce"/>
                <a:cs typeface="Open Sauce"/>
                <a:sym typeface="Open Sauce"/>
              </a:rPr>
              <a:t>BALANCED TREE</a:t>
            </a:r>
          </a:p>
          <a:p>
            <a:pPr algn="l">
              <a:lnSpc>
                <a:spcPts val="3287"/>
              </a:lnSpc>
            </a:pPr>
            <a:r>
              <a:rPr lang="en-US" sz="2859" spc="-57">
                <a:solidFill>
                  <a:srgbClr val="191919"/>
                </a:solidFill>
                <a:latin typeface="Open Sauce"/>
                <a:ea typeface="Open Sauce"/>
                <a:cs typeface="Open Sauce"/>
                <a:sym typeface="Open Sauce"/>
              </a:rPr>
              <a:t>Clothing Company</a:t>
            </a:r>
          </a:p>
        </p:txBody>
      </p:sp>
      <p:sp>
        <p:nvSpPr>
          <p:cNvPr id="16" name="TextBox 16"/>
          <p:cNvSpPr txBox="1"/>
          <p:nvPr/>
        </p:nvSpPr>
        <p:spPr>
          <a:xfrm>
            <a:off x="1387521" y="6550297"/>
            <a:ext cx="6832368" cy="498675"/>
          </a:xfrm>
          <a:prstGeom prst="rect">
            <a:avLst/>
          </a:prstGeom>
        </p:spPr>
        <p:txBody>
          <a:bodyPr lIns="0" tIns="0" rIns="0" bIns="0" rtlCol="0" anchor="t">
            <a:spAutoFit/>
          </a:bodyPr>
          <a:lstStyle/>
          <a:p>
            <a:pPr algn="l">
              <a:lnSpc>
                <a:spcPts val="4195"/>
              </a:lnSpc>
            </a:pPr>
            <a:r>
              <a:rPr lang="en-US" sz="3018" spc="241">
                <a:solidFill>
                  <a:srgbClr val="191919"/>
                </a:solidFill>
                <a:latin typeface="Open Sauce"/>
                <a:ea typeface="Open Sauce"/>
                <a:cs typeface="Open Sauce"/>
                <a:sym typeface="Open Sauce"/>
              </a:rPr>
              <a:t>8WEEKSQLCHALLENGE.COM</a:t>
            </a:r>
          </a:p>
        </p:txBody>
      </p:sp>
      <p:sp>
        <p:nvSpPr>
          <p:cNvPr id="17" name="TextBox 17"/>
          <p:cNvSpPr txBox="1"/>
          <p:nvPr/>
        </p:nvSpPr>
        <p:spPr>
          <a:xfrm>
            <a:off x="13394498" y="9182100"/>
            <a:ext cx="4531408" cy="581372"/>
          </a:xfrm>
          <a:prstGeom prst="rect">
            <a:avLst/>
          </a:prstGeom>
        </p:spPr>
        <p:txBody>
          <a:bodyPr lIns="0" tIns="0" rIns="0" bIns="0" rtlCol="0" anchor="t">
            <a:spAutoFit/>
          </a:bodyPr>
          <a:lstStyle/>
          <a:p>
            <a:pPr marL="725711" lvl="1" indent="-362855" algn="l">
              <a:lnSpc>
                <a:spcPts val="4705"/>
              </a:lnSpc>
              <a:buFont typeface="Arial"/>
              <a:buChar char="•"/>
            </a:pPr>
            <a:r>
              <a:rPr lang="en-US" sz="3361" b="1" spc="-67">
                <a:solidFill>
                  <a:srgbClr val="FFFFFF"/>
                </a:solidFill>
                <a:latin typeface="Open Sauce Bold"/>
                <a:ea typeface="Open Sauce Bold"/>
                <a:cs typeface="Open Sauce Bold"/>
                <a:sym typeface="Open Sauce Bold"/>
              </a:rPr>
              <a:t>By Sakshi Yadav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4796" y="2578844"/>
            <a:ext cx="6535206" cy="2649857"/>
          </a:xfrm>
          <a:prstGeom prst="rect">
            <a:avLst/>
          </a:prstGeom>
        </p:spPr>
        <p:txBody>
          <a:bodyPr lIns="0" tIns="0" rIns="0" bIns="0" rtlCol="0" anchor="t">
            <a:spAutoFit/>
          </a:bodyPr>
          <a:lstStyle/>
          <a:p>
            <a:pPr algn="l">
              <a:lnSpc>
                <a:spcPts val="10529"/>
              </a:lnSpc>
              <a:spcBef>
                <a:spcPct val="0"/>
              </a:spcBef>
            </a:pPr>
            <a:r>
              <a:rPr lang="en-US" sz="8099" b="1" spc="-80">
                <a:solidFill>
                  <a:srgbClr val="000000"/>
                </a:solidFill>
                <a:latin typeface="Fira Sans Medium"/>
                <a:ea typeface="Fira Sans Medium"/>
                <a:cs typeface="Fira Sans Medium"/>
                <a:sym typeface="Fira Sans Medium"/>
              </a:rPr>
              <a:t>Transaction Analysis</a:t>
            </a:r>
          </a:p>
        </p:txBody>
      </p:sp>
      <p:sp>
        <p:nvSpPr>
          <p:cNvPr id="3" name="TextBox 3"/>
          <p:cNvSpPr txBox="1"/>
          <p:nvPr/>
        </p:nvSpPr>
        <p:spPr>
          <a:xfrm>
            <a:off x="1244796" y="5541052"/>
            <a:ext cx="6639981" cy="20821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Fira Sans Light"/>
                <a:ea typeface="Fira Sans Light"/>
                <a:cs typeface="Fira Sans Light"/>
                <a:sym typeface="Fira Sans Light"/>
              </a:rPr>
              <a:t>This analysis examines customer transactions, including unique transaction counts, average products per transaction, revenue distribution, and member versus non-member purchases, highlighting customer engagement.</a:t>
            </a:r>
          </a:p>
        </p:txBody>
      </p:sp>
      <p:sp>
        <p:nvSpPr>
          <p:cNvPr id="4" name="Freeform 4"/>
          <p:cNvSpPr/>
          <p:nvPr/>
        </p:nvSpPr>
        <p:spPr>
          <a:xfrm>
            <a:off x="15886918" y="3138749"/>
            <a:ext cx="756475" cy="807886"/>
          </a:xfrm>
          <a:custGeom>
            <a:avLst/>
            <a:gdLst/>
            <a:ahLst/>
            <a:cxnLst/>
            <a:rect l="l" t="t" r="r" b="b"/>
            <a:pathLst>
              <a:path w="756475" h="807886">
                <a:moveTo>
                  <a:pt x="0" y="0"/>
                </a:moveTo>
                <a:lnTo>
                  <a:pt x="756475" y="0"/>
                </a:lnTo>
                <a:lnTo>
                  <a:pt x="756475"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23524" y="1551440"/>
            <a:ext cx="483262" cy="807886"/>
          </a:xfrm>
          <a:custGeom>
            <a:avLst/>
            <a:gdLst/>
            <a:ahLst/>
            <a:cxnLst/>
            <a:rect l="l" t="t" r="r" b="b"/>
            <a:pathLst>
              <a:path w="483262" h="807886">
                <a:moveTo>
                  <a:pt x="0" y="0"/>
                </a:moveTo>
                <a:lnTo>
                  <a:pt x="483263" y="0"/>
                </a:lnTo>
                <a:lnTo>
                  <a:pt x="483263"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1213" y="4879206"/>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09570" y="6429826"/>
            <a:ext cx="511171" cy="807886"/>
          </a:xfrm>
          <a:custGeom>
            <a:avLst/>
            <a:gdLst/>
            <a:ahLst/>
            <a:cxnLst/>
            <a:rect l="l" t="t" r="r" b="b"/>
            <a:pathLst>
              <a:path w="511171" h="807886">
                <a:moveTo>
                  <a:pt x="0" y="0"/>
                </a:moveTo>
                <a:lnTo>
                  <a:pt x="511171" y="0"/>
                </a:lnTo>
                <a:lnTo>
                  <a:pt x="511171" y="807886"/>
                </a:lnTo>
                <a:lnTo>
                  <a:pt x="0" y="8078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879574" y="7925824"/>
            <a:ext cx="771164" cy="807886"/>
          </a:xfrm>
          <a:custGeom>
            <a:avLst/>
            <a:gdLst/>
            <a:ahLst/>
            <a:cxnLst/>
            <a:rect l="l" t="t" r="r" b="b"/>
            <a:pathLst>
              <a:path w="771164" h="807886">
                <a:moveTo>
                  <a:pt x="0" y="0"/>
                </a:moveTo>
                <a:lnTo>
                  <a:pt x="771164" y="0"/>
                </a:lnTo>
                <a:lnTo>
                  <a:pt x="771164" y="807885"/>
                </a:lnTo>
                <a:lnTo>
                  <a:pt x="0" y="807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8865852"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8865852" y="1627088"/>
            <a:ext cx="807886" cy="656591"/>
          </a:xfrm>
          <a:custGeom>
            <a:avLst/>
            <a:gdLst/>
            <a:ahLst/>
            <a:cxnLst/>
            <a:rect l="l" t="t" r="r" b="b"/>
            <a:pathLst>
              <a:path w="807886" h="656591">
                <a:moveTo>
                  <a:pt x="0" y="0"/>
                </a:moveTo>
                <a:lnTo>
                  <a:pt x="807886" y="0"/>
                </a:lnTo>
                <a:lnTo>
                  <a:pt x="807886" y="656591"/>
                </a:lnTo>
                <a:lnTo>
                  <a:pt x="0" y="6565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865852"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865852" y="6528241"/>
            <a:ext cx="774379" cy="611055"/>
          </a:xfrm>
          <a:custGeom>
            <a:avLst/>
            <a:gdLst/>
            <a:ahLst/>
            <a:cxnLst/>
            <a:rect l="l" t="t" r="r" b="b"/>
            <a:pathLst>
              <a:path w="774379" h="611055">
                <a:moveTo>
                  <a:pt x="0" y="0"/>
                </a:moveTo>
                <a:lnTo>
                  <a:pt x="774379" y="0"/>
                </a:lnTo>
                <a:lnTo>
                  <a:pt x="774379" y="611056"/>
                </a:lnTo>
                <a:lnTo>
                  <a:pt x="0" y="6110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8865852" y="7925824"/>
            <a:ext cx="810834" cy="807886"/>
          </a:xfrm>
          <a:custGeom>
            <a:avLst/>
            <a:gdLst/>
            <a:ahLst/>
            <a:cxnLst/>
            <a:rect l="l" t="t" r="r" b="b"/>
            <a:pathLst>
              <a:path w="810834" h="807886">
                <a:moveTo>
                  <a:pt x="0" y="0"/>
                </a:moveTo>
                <a:lnTo>
                  <a:pt x="810835" y="0"/>
                </a:lnTo>
                <a:lnTo>
                  <a:pt x="810835" y="807885"/>
                </a:lnTo>
                <a:lnTo>
                  <a:pt x="0" y="8078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0616904"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10616904" y="1551440"/>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0616904"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0620576" y="6429826"/>
            <a:ext cx="800541" cy="807886"/>
          </a:xfrm>
          <a:custGeom>
            <a:avLst/>
            <a:gdLst/>
            <a:ahLst/>
            <a:cxnLst/>
            <a:rect l="l" t="t" r="r" b="b"/>
            <a:pathLst>
              <a:path w="800541" h="807886">
                <a:moveTo>
                  <a:pt x="0" y="0"/>
                </a:moveTo>
                <a:lnTo>
                  <a:pt x="800541" y="0"/>
                </a:lnTo>
                <a:lnTo>
                  <a:pt x="800541" y="807886"/>
                </a:lnTo>
                <a:lnTo>
                  <a:pt x="0" y="80788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10486788" y="7925824"/>
            <a:ext cx="1068118" cy="807886"/>
          </a:xfrm>
          <a:custGeom>
            <a:avLst/>
            <a:gdLst/>
            <a:ahLst/>
            <a:cxnLst/>
            <a:rect l="l" t="t" r="r" b="b"/>
            <a:pathLst>
              <a:path w="1068118" h="807886">
                <a:moveTo>
                  <a:pt x="0" y="0"/>
                </a:moveTo>
                <a:lnTo>
                  <a:pt x="1068118" y="0"/>
                </a:lnTo>
                <a:lnTo>
                  <a:pt x="1068118" y="807885"/>
                </a:lnTo>
                <a:lnTo>
                  <a:pt x="0" y="80788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2365007" y="3182081"/>
            <a:ext cx="807886" cy="721222"/>
          </a:xfrm>
          <a:custGeom>
            <a:avLst/>
            <a:gdLst/>
            <a:ahLst/>
            <a:cxnLst/>
            <a:rect l="l" t="t" r="r" b="b"/>
            <a:pathLst>
              <a:path w="807886" h="721222">
                <a:moveTo>
                  <a:pt x="0" y="0"/>
                </a:moveTo>
                <a:lnTo>
                  <a:pt x="807886" y="0"/>
                </a:lnTo>
                <a:lnTo>
                  <a:pt x="807886" y="721222"/>
                </a:lnTo>
                <a:lnTo>
                  <a:pt x="0" y="72122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12451671" y="1551440"/>
            <a:ext cx="634557" cy="807886"/>
          </a:xfrm>
          <a:custGeom>
            <a:avLst/>
            <a:gdLst/>
            <a:ahLst/>
            <a:cxnLst/>
            <a:rect l="l" t="t" r="r" b="b"/>
            <a:pathLst>
              <a:path w="634557" h="807886">
                <a:moveTo>
                  <a:pt x="0" y="0"/>
                </a:moveTo>
                <a:lnTo>
                  <a:pt x="634557" y="0"/>
                </a:lnTo>
                <a:lnTo>
                  <a:pt x="634557" y="807886"/>
                </a:lnTo>
                <a:lnTo>
                  <a:pt x="0" y="80788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12505285" y="4780791"/>
            <a:ext cx="527329" cy="807886"/>
          </a:xfrm>
          <a:custGeom>
            <a:avLst/>
            <a:gdLst/>
            <a:ahLst/>
            <a:cxnLst/>
            <a:rect l="l" t="t" r="r" b="b"/>
            <a:pathLst>
              <a:path w="527329" h="807886">
                <a:moveTo>
                  <a:pt x="0" y="0"/>
                </a:moveTo>
                <a:lnTo>
                  <a:pt x="527329" y="0"/>
                </a:lnTo>
                <a:lnTo>
                  <a:pt x="527329" y="807886"/>
                </a:lnTo>
                <a:lnTo>
                  <a:pt x="0" y="80788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2" name="Freeform 22"/>
          <p:cNvSpPr/>
          <p:nvPr/>
        </p:nvSpPr>
        <p:spPr>
          <a:xfrm>
            <a:off x="12387775" y="6429826"/>
            <a:ext cx="762350" cy="807886"/>
          </a:xfrm>
          <a:custGeom>
            <a:avLst/>
            <a:gdLst/>
            <a:ahLst/>
            <a:cxnLst/>
            <a:rect l="l" t="t" r="r" b="b"/>
            <a:pathLst>
              <a:path w="762350" h="807886">
                <a:moveTo>
                  <a:pt x="0" y="0"/>
                </a:moveTo>
                <a:lnTo>
                  <a:pt x="762350" y="0"/>
                </a:lnTo>
                <a:lnTo>
                  <a:pt x="762350" y="807886"/>
                </a:lnTo>
                <a:lnTo>
                  <a:pt x="0" y="80788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3" name="Freeform 23"/>
          <p:cNvSpPr/>
          <p:nvPr/>
        </p:nvSpPr>
        <p:spPr>
          <a:xfrm>
            <a:off x="12462023" y="7923973"/>
            <a:ext cx="613854" cy="811586"/>
          </a:xfrm>
          <a:custGeom>
            <a:avLst/>
            <a:gdLst/>
            <a:ahLst/>
            <a:cxnLst/>
            <a:rect l="l" t="t" r="r" b="b"/>
            <a:pathLst>
              <a:path w="613854" h="811586">
                <a:moveTo>
                  <a:pt x="0" y="0"/>
                </a:moveTo>
                <a:lnTo>
                  <a:pt x="613854" y="0"/>
                </a:lnTo>
                <a:lnTo>
                  <a:pt x="613854" y="811587"/>
                </a:lnTo>
                <a:lnTo>
                  <a:pt x="0" y="81158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4" name="Freeform 24"/>
          <p:cNvSpPr/>
          <p:nvPr/>
        </p:nvSpPr>
        <p:spPr>
          <a:xfrm>
            <a:off x="14228417" y="3138749"/>
            <a:ext cx="577271" cy="807886"/>
          </a:xfrm>
          <a:custGeom>
            <a:avLst/>
            <a:gdLst/>
            <a:ahLst/>
            <a:cxnLst/>
            <a:rect l="l" t="t" r="r" b="b"/>
            <a:pathLst>
              <a:path w="577271" h="807886">
                <a:moveTo>
                  <a:pt x="0" y="0"/>
                </a:moveTo>
                <a:lnTo>
                  <a:pt x="577271" y="0"/>
                </a:lnTo>
                <a:lnTo>
                  <a:pt x="577271" y="807886"/>
                </a:lnTo>
                <a:lnTo>
                  <a:pt x="0" y="80788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5" name="Freeform 25"/>
          <p:cNvSpPr/>
          <p:nvPr/>
        </p:nvSpPr>
        <p:spPr>
          <a:xfrm>
            <a:off x="14113110" y="1582287"/>
            <a:ext cx="807886" cy="746193"/>
          </a:xfrm>
          <a:custGeom>
            <a:avLst/>
            <a:gdLst/>
            <a:ahLst/>
            <a:cxnLst/>
            <a:rect l="l" t="t" r="r" b="b"/>
            <a:pathLst>
              <a:path w="807886" h="746193">
                <a:moveTo>
                  <a:pt x="0" y="0"/>
                </a:moveTo>
                <a:lnTo>
                  <a:pt x="807886" y="0"/>
                </a:lnTo>
                <a:lnTo>
                  <a:pt x="807886" y="746192"/>
                </a:lnTo>
                <a:lnTo>
                  <a:pt x="0" y="74619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6" name="Freeform 26"/>
          <p:cNvSpPr/>
          <p:nvPr/>
        </p:nvSpPr>
        <p:spPr>
          <a:xfrm>
            <a:off x="14210056" y="4780791"/>
            <a:ext cx="613993" cy="807886"/>
          </a:xfrm>
          <a:custGeom>
            <a:avLst/>
            <a:gdLst/>
            <a:ahLst/>
            <a:cxnLst/>
            <a:rect l="l" t="t" r="r" b="b"/>
            <a:pathLst>
              <a:path w="613993" h="807886">
                <a:moveTo>
                  <a:pt x="0" y="0"/>
                </a:moveTo>
                <a:lnTo>
                  <a:pt x="613993" y="0"/>
                </a:lnTo>
                <a:lnTo>
                  <a:pt x="613993" y="807886"/>
                </a:lnTo>
                <a:lnTo>
                  <a:pt x="0" y="80788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7" name="Freeform 27"/>
          <p:cNvSpPr/>
          <p:nvPr/>
        </p:nvSpPr>
        <p:spPr>
          <a:xfrm>
            <a:off x="14113110" y="6429826"/>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8" name="Freeform 28"/>
          <p:cNvSpPr/>
          <p:nvPr/>
        </p:nvSpPr>
        <p:spPr>
          <a:xfrm>
            <a:off x="14113110" y="7950060"/>
            <a:ext cx="807886" cy="759412"/>
          </a:xfrm>
          <a:custGeom>
            <a:avLst/>
            <a:gdLst/>
            <a:ahLst/>
            <a:cxnLst/>
            <a:rect l="l" t="t" r="r" b="b"/>
            <a:pathLst>
              <a:path w="807886" h="759412">
                <a:moveTo>
                  <a:pt x="0" y="0"/>
                </a:moveTo>
                <a:lnTo>
                  <a:pt x="807886" y="0"/>
                </a:lnTo>
                <a:lnTo>
                  <a:pt x="807886" y="759413"/>
                </a:lnTo>
                <a:lnTo>
                  <a:pt x="0" y="759413"/>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420099" y="2080284"/>
            <a:ext cx="8860819" cy="2503181"/>
          </a:xfrm>
          <a:custGeom>
            <a:avLst/>
            <a:gdLst/>
            <a:ahLst/>
            <a:cxnLst/>
            <a:rect l="l" t="t" r="r" b="b"/>
            <a:pathLst>
              <a:path w="8860819" h="2503181">
                <a:moveTo>
                  <a:pt x="0" y="0"/>
                </a:moveTo>
                <a:lnTo>
                  <a:pt x="8860819" y="0"/>
                </a:lnTo>
                <a:lnTo>
                  <a:pt x="8860819" y="2503181"/>
                </a:lnTo>
                <a:lnTo>
                  <a:pt x="0" y="2503181"/>
                </a:lnTo>
                <a:lnTo>
                  <a:pt x="0" y="0"/>
                </a:lnTo>
                <a:close/>
              </a:path>
            </a:pathLst>
          </a:custGeom>
          <a:blipFill>
            <a:blip r:embed="rId2"/>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946521801"/>
              </p:ext>
            </p:extLst>
          </p:nvPr>
        </p:nvGraphicFramePr>
        <p:xfrm>
          <a:off x="11811000" y="2393662"/>
          <a:ext cx="3733800" cy="1876425"/>
        </p:xfrm>
        <a:graphic>
          <a:graphicData uri="http://schemas.openxmlformats.org/drawingml/2006/table">
            <a:tbl>
              <a:tblPr/>
              <a:tblGrid>
                <a:gridCol w="3733800">
                  <a:extLst>
                    <a:ext uri="{9D8B030D-6E8A-4147-A177-3AD203B41FA5}">
                      <a16:colId xmlns:a16="http://schemas.microsoft.com/office/drawing/2014/main" val="20000"/>
                    </a:ext>
                  </a:extLst>
                </a:gridCol>
              </a:tblGrid>
              <a:tr h="914156">
                <a:tc>
                  <a:txBody>
                    <a:bodyPr/>
                    <a:lstStyle/>
                    <a:p>
                      <a:pPr algn="ctr">
                        <a:lnSpc>
                          <a:spcPts val="3919"/>
                        </a:lnSpc>
                        <a:defRPr/>
                      </a:pPr>
                      <a:r>
                        <a:rPr lang="en-US" sz="2799" b="1" dirty="0" err="1">
                          <a:solidFill>
                            <a:srgbClr val="000000"/>
                          </a:solidFill>
                          <a:latin typeface="Fira Sans Semi-Bold"/>
                          <a:ea typeface="Fira Sans Semi-Bold"/>
                          <a:cs typeface="Fira Sans Semi-Bold"/>
                          <a:sym typeface="Fira Sans Semi-Bold"/>
                        </a:rPr>
                        <a:t>unique_transactions</a:t>
                      </a:r>
                      <a:endParaRPr lang="en-US" sz="1100" dirty="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269">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2500</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7" name="Freeform 7"/>
          <p:cNvSpPr/>
          <p:nvPr/>
        </p:nvSpPr>
        <p:spPr>
          <a:xfrm>
            <a:off x="6332775" y="6108734"/>
            <a:ext cx="11410644" cy="3599713"/>
          </a:xfrm>
          <a:custGeom>
            <a:avLst/>
            <a:gdLst/>
            <a:ahLst/>
            <a:cxnLst/>
            <a:rect l="l" t="t" r="r" b="b"/>
            <a:pathLst>
              <a:path w="11410644" h="3599713">
                <a:moveTo>
                  <a:pt x="0" y="0"/>
                </a:moveTo>
                <a:lnTo>
                  <a:pt x="11410644" y="0"/>
                </a:lnTo>
                <a:lnTo>
                  <a:pt x="11410644" y="3599713"/>
                </a:lnTo>
                <a:lnTo>
                  <a:pt x="0" y="3599713"/>
                </a:lnTo>
                <a:lnTo>
                  <a:pt x="0" y="0"/>
                </a:lnTo>
                <a:close/>
              </a:path>
            </a:pathLst>
          </a:custGeom>
          <a:blipFill>
            <a:blip r:embed="rId3"/>
            <a:stretch>
              <a:fillRect l="-1018" t="-4871"/>
            </a:stretch>
          </a:blipFill>
        </p:spPr>
      </p:sp>
      <p:sp>
        <p:nvSpPr>
          <p:cNvPr id="8" name="TextBox 8"/>
          <p:cNvSpPr txBox="1"/>
          <p:nvPr/>
        </p:nvSpPr>
        <p:spPr>
          <a:xfrm>
            <a:off x="688067" y="622300"/>
            <a:ext cx="8895643"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How many unique transactions were there?</a:t>
            </a:r>
          </a:p>
        </p:txBody>
      </p:sp>
      <p:sp>
        <p:nvSpPr>
          <p:cNvPr id="9" name="TextBox 9"/>
          <p:cNvSpPr txBox="1"/>
          <p:nvPr/>
        </p:nvSpPr>
        <p:spPr>
          <a:xfrm>
            <a:off x="866121" y="1234464"/>
            <a:ext cx="16555757"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Counting the number of distinct transactions that occurred. It provides a measure of customer engagement and transaction frequency.</a:t>
            </a:r>
          </a:p>
        </p:txBody>
      </p:sp>
      <p:sp>
        <p:nvSpPr>
          <p:cNvPr id="10" name="TextBox 10"/>
          <p:cNvSpPr txBox="1"/>
          <p:nvPr/>
        </p:nvSpPr>
        <p:spPr>
          <a:xfrm>
            <a:off x="688067" y="4650140"/>
            <a:ext cx="1386888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What is the average unique products purchased in each transaction?</a:t>
            </a:r>
          </a:p>
        </p:txBody>
      </p:sp>
      <p:sp>
        <p:nvSpPr>
          <p:cNvPr id="11" name="TextBox 11"/>
          <p:cNvSpPr txBox="1"/>
          <p:nvPr/>
        </p:nvSpPr>
        <p:spPr>
          <a:xfrm>
            <a:off x="859145" y="5262914"/>
            <a:ext cx="16555757"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Calculating the average number of different products bought per transaction. It helps understand customer buying behavior and product diversity in sales.</a:t>
            </a:r>
          </a:p>
        </p:txBody>
      </p:sp>
      <p:graphicFrame>
        <p:nvGraphicFramePr>
          <p:cNvPr id="12" name="Table 12"/>
          <p:cNvGraphicFramePr>
            <a:graphicFrameLocks noGrp="1"/>
          </p:cNvGraphicFramePr>
          <p:nvPr>
            <p:extLst>
              <p:ext uri="{D42A27DB-BD31-4B8C-83A1-F6EECF244321}">
                <p14:modId xmlns:p14="http://schemas.microsoft.com/office/powerpoint/2010/main" val="1329050911"/>
              </p:ext>
            </p:extLst>
          </p:nvPr>
        </p:nvGraphicFramePr>
        <p:xfrm>
          <a:off x="1371600" y="6842159"/>
          <a:ext cx="4142501" cy="2371725"/>
        </p:xfrm>
        <a:graphic>
          <a:graphicData uri="http://schemas.openxmlformats.org/drawingml/2006/table">
            <a:tbl>
              <a:tblPr/>
              <a:tblGrid>
                <a:gridCol w="4142501">
                  <a:extLst>
                    <a:ext uri="{9D8B030D-6E8A-4147-A177-3AD203B41FA5}">
                      <a16:colId xmlns:a16="http://schemas.microsoft.com/office/drawing/2014/main" val="20000"/>
                    </a:ext>
                  </a:extLst>
                </a:gridCol>
              </a:tblGrid>
              <a:tr h="1411512">
                <a:tc>
                  <a:txBody>
                    <a:bodyPr/>
                    <a:lstStyle/>
                    <a:p>
                      <a:pPr algn="ctr">
                        <a:lnSpc>
                          <a:spcPts val="3919"/>
                        </a:lnSpc>
                        <a:defRPr/>
                      </a:pPr>
                      <a:r>
                        <a:rPr lang="en-US" sz="2799" b="1" dirty="0" err="1">
                          <a:solidFill>
                            <a:srgbClr val="000000"/>
                          </a:solidFill>
                          <a:latin typeface="Fira Sans Semi-Bold"/>
                          <a:ea typeface="Fira Sans Semi-Bold"/>
                          <a:cs typeface="Fira Sans Semi-Bold"/>
                          <a:sym typeface="Fira Sans Semi-Bold"/>
                        </a:rPr>
                        <a:t>avg_unique_products_per_transaction</a:t>
                      </a:r>
                      <a:endParaRPr lang="en-US" sz="1100" dirty="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0213">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6.04</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322406" y="7902043"/>
          <a:ext cx="15489354" cy="1876425"/>
        </p:xfrm>
        <a:graphic>
          <a:graphicData uri="http://schemas.openxmlformats.org/drawingml/2006/table">
            <a:tbl>
              <a:tblPr/>
              <a:tblGrid>
                <a:gridCol w="5163118">
                  <a:extLst>
                    <a:ext uri="{9D8B030D-6E8A-4147-A177-3AD203B41FA5}">
                      <a16:colId xmlns:a16="http://schemas.microsoft.com/office/drawing/2014/main" val="20000"/>
                    </a:ext>
                  </a:extLst>
                </a:gridCol>
                <a:gridCol w="5163118">
                  <a:extLst>
                    <a:ext uri="{9D8B030D-6E8A-4147-A177-3AD203B41FA5}">
                      <a16:colId xmlns:a16="http://schemas.microsoft.com/office/drawing/2014/main" val="20001"/>
                    </a:ext>
                  </a:extLst>
                </a:gridCol>
                <a:gridCol w="5163118">
                  <a:extLst>
                    <a:ext uri="{9D8B030D-6E8A-4147-A177-3AD203B41FA5}">
                      <a16:colId xmlns:a16="http://schemas.microsoft.com/office/drawing/2014/main" val="20002"/>
                    </a:ext>
                  </a:extLst>
                </a:gridCol>
              </a:tblGrid>
              <a:tr h="914156">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percentile_25</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percentile_50</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percentile_75</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269">
                <a:tc>
                  <a:txBody>
                    <a:bodyPr/>
                    <a:lstStyle/>
                    <a:p>
                      <a:pPr algn="ctr">
                        <a:lnSpc>
                          <a:spcPts val="4199"/>
                        </a:lnSpc>
                        <a:defRPr/>
                      </a:pPr>
                      <a:r>
                        <a:rPr lang="en-US" sz="2999">
                          <a:solidFill>
                            <a:srgbClr val="F4F4F4"/>
                          </a:solidFill>
                          <a:latin typeface="Fira Sans Light"/>
                          <a:ea typeface="Fira Sans Light"/>
                          <a:cs typeface="Fira Sans Light"/>
                          <a:sym typeface="Fira Sans Light"/>
                        </a:rPr>
                        <a:t>375.75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509.5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647</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6" name="Freeform 6"/>
          <p:cNvSpPr/>
          <p:nvPr/>
        </p:nvSpPr>
        <p:spPr>
          <a:xfrm>
            <a:off x="834724" y="1989195"/>
            <a:ext cx="16424576" cy="5912847"/>
          </a:xfrm>
          <a:custGeom>
            <a:avLst/>
            <a:gdLst/>
            <a:ahLst/>
            <a:cxnLst/>
            <a:rect l="l" t="t" r="r" b="b"/>
            <a:pathLst>
              <a:path w="16424576" h="5912847">
                <a:moveTo>
                  <a:pt x="0" y="0"/>
                </a:moveTo>
                <a:lnTo>
                  <a:pt x="16424576" y="0"/>
                </a:lnTo>
                <a:lnTo>
                  <a:pt x="16424576" y="5912848"/>
                </a:lnTo>
                <a:lnTo>
                  <a:pt x="0" y="5912848"/>
                </a:lnTo>
                <a:lnTo>
                  <a:pt x="0" y="0"/>
                </a:lnTo>
                <a:close/>
              </a:path>
            </a:pathLst>
          </a:custGeom>
          <a:blipFill>
            <a:blip r:embed="rId2"/>
            <a:stretch>
              <a:fillRect/>
            </a:stretch>
          </a:blipFill>
        </p:spPr>
      </p:sp>
      <p:sp>
        <p:nvSpPr>
          <p:cNvPr id="7" name="TextBox 7"/>
          <p:cNvSpPr txBox="1"/>
          <p:nvPr/>
        </p:nvSpPr>
        <p:spPr>
          <a:xfrm>
            <a:off x="688067" y="463551"/>
            <a:ext cx="16758033"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What are the 25th, 50th and 75th percentile values for the revenue per transaction?</a:t>
            </a:r>
          </a:p>
        </p:txBody>
      </p:sp>
      <p:sp>
        <p:nvSpPr>
          <p:cNvPr id="8" name="TextBox 8"/>
          <p:cNvSpPr txBox="1"/>
          <p:nvPr/>
        </p:nvSpPr>
        <p:spPr>
          <a:xfrm>
            <a:off x="935300" y="1143375"/>
            <a:ext cx="16417400"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This identifies the 25th, 50th (median), and 75th percentile values for revenue generated from each transaction. It helps analyze revenue distribution and identify outliers.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1061279115"/>
              </p:ext>
            </p:extLst>
          </p:nvPr>
        </p:nvGraphicFramePr>
        <p:xfrm>
          <a:off x="6324600" y="7428776"/>
          <a:ext cx="5555619" cy="1876425"/>
        </p:xfrm>
        <a:graphic>
          <a:graphicData uri="http://schemas.openxmlformats.org/drawingml/2006/table">
            <a:tbl>
              <a:tblPr/>
              <a:tblGrid>
                <a:gridCol w="5555619">
                  <a:extLst>
                    <a:ext uri="{9D8B030D-6E8A-4147-A177-3AD203B41FA5}">
                      <a16:colId xmlns:a16="http://schemas.microsoft.com/office/drawing/2014/main" val="20000"/>
                    </a:ext>
                  </a:extLst>
                </a:gridCol>
              </a:tblGrid>
              <a:tr h="914156">
                <a:tc>
                  <a:txBody>
                    <a:bodyPr/>
                    <a:lstStyle/>
                    <a:p>
                      <a:pPr algn="ctr">
                        <a:lnSpc>
                          <a:spcPts val="3919"/>
                        </a:lnSpc>
                        <a:defRPr/>
                      </a:pPr>
                      <a:r>
                        <a:rPr lang="en-US" sz="2799" b="1" dirty="0" err="1">
                          <a:solidFill>
                            <a:srgbClr val="000000"/>
                          </a:solidFill>
                          <a:latin typeface="Fira Sans Semi-Bold"/>
                          <a:ea typeface="Fira Sans Semi-Bold"/>
                          <a:cs typeface="Fira Sans Semi-Bold"/>
                          <a:sym typeface="Fira Sans Semi-Bold"/>
                        </a:rPr>
                        <a:t>avg_discount_per_transaction</a:t>
                      </a:r>
                      <a:endParaRPr lang="en-US" sz="1100" dirty="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269">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73.08</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6" name="Freeform 6"/>
          <p:cNvSpPr/>
          <p:nvPr/>
        </p:nvSpPr>
        <p:spPr>
          <a:xfrm>
            <a:off x="2169042" y="2860178"/>
            <a:ext cx="13949916" cy="4568597"/>
          </a:xfrm>
          <a:custGeom>
            <a:avLst/>
            <a:gdLst/>
            <a:ahLst/>
            <a:cxnLst/>
            <a:rect l="l" t="t" r="r" b="b"/>
            <a:pathLst>
              <a:path w="13949916" h="4568597">
                <a:moveTo>
                  <a:pt x="0" y="0"/>
                </a:moveTo>
                <a:lnTo>
                  <a:pt x="13949916" y="0"/>
                </a:lnTo>
                <a:lnTo>
                  <a:pt x="13949916" y="4568598"/>
                </a:lnTo>
                <a:lnTo>
                  <a:pt x="0" y="4568598"/>
                </a:lnTo>
                <a:lnTo>
                  <a:pt x="0" y="0"/>
                </a:lnTo>
                <a:close/>
              </a:path>
            </a:pathLst>
          </a:custGeom>
          <a:blipFill>
            <a:blip r:embed="rId2"/>
            <a:stretch>
              <a:fillRect/>
            </a:stretch>
          </a:blipFill>
        </p:spPr>
      </p:sp>
      <p:sp>
        <p:nvSpPr>
          <p:cNvPr id="7" name="TextBox 7"/>
          <p:cNvSpPr txBox="1"/>
          <p:nvPr/>
        </p:nvSpPr>
        <p:spPr>
          <a:xfrm>
            <a:off x="3789885" y="1144954"/>
            <a:ext cx="1070823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What is the average discount value per transaction?</a:t>
            </a:r>
          </a:p>
        </p:txBody>
      </p:sp>
      <p:sp>
        <p:nvSpPr>
          <p:cNvPr id="8" name="TextBox 8"/>
          <p:cNvSpPr txBox="1"/>
          <p:nvPr/>
        </p:nvSpPr>
        <p:spPr>
          <a:xfrm>
            <a:off x="1311941" y="2014359"/>
            <a:ext cx="16417400" cy="845820"/>
          </a:xfrm>
          <a:prstGeom prst="rect">
            <a:avLst/>
          </a:prstGeom>
        </p:spPr>
        <p:txBody>
          <a:bodyPr lIns="0" tIns="0" rIns="0" bIns="0" rtlCol="0" anchor="t">
            <a:spAutoFit/>
          </a:bodyPr>
          <a:lstStyle/>
          <a:p>
            <a:pPr marL="0" lvl="0" indent="0" algn="ctr">
              <a:lnSpc>
                <a:spcPts val="3450"/>
              </a:lnSpc>
            </a:pPr>
            <a:r>
              <a:rPr lang="en-US" sz="2300">
                <a:solidFill>
                  <a:srgbClr val="343432"/>
                </a:solidFill>
                <a:latin typeface="Open Sauce"/>
                <a:ea typeface="Open Sauce"/>
                <a:cs typeface="Open Sauce"/>
                <a:sym typeface="Open Sauce"/>
              </a:rPr>
              <a:t>Computing the average discount applied to each transaction. It provides insights into discounting practices and their impact on sales.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5754238" y="6751412"/>
          <a:ext cx="6143940" cy="2838449"/>
        </p:xfrm>
        <a:graphic>
          <a:graphicData uri="http://schemas.openxmlformats.org/drawingml/2006/table">
            <a:tbl>
              <a:tblPr/>
              <a:tblGrid>
                <a:gridCol w="3071970">
                  <a:extLst>
                    <a:ext uri="{9D8B030D-6E8A-4147-A177-3AD203B41FA5}">
                      <a16:colId xmlns:a16="http://schemas.microsoft.com/office/drawing/2014/main" val="20000"/>
                    </a:ext>
                  </a:extLst>
                </a:gridCol>
                <a:gridCol w="3071970">
                  <a:extLst>
                    <a:ext uri="{9D8B030D-6E8A-4147-A177-3AD203B41FA5}">
                      <a16:colId xmlns:a16="http://schemas.microsoft.com/office/drawing/2014/main" val="20001"/>
                    </a:ext>
                  </a:extLst>
                </a:gridCol>
              </a:tblGrid>
              <a:tr h="914077">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member</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l">
                        <a:lnSpc>
                          <a:spcPts val="3919"/>
                        </a:lnSpc>
                        <a:defRPr/>
                      </a:pPr>
                      <a:r>
                        <a:rPr lang="en-US" sz="2799" b="1">
                          <a:solidFill>
                            <a:srgbClr val="4D4D4D"/>
                          </a:solidFill>
                          <a:latin typeface="Fira Sans Bold"/>
                          <a:ea typeface="Fira Sans Bold"/>
                          <a:cs typeface="Fira Sans Bold"/>
                          <a:sym typeface="Fira Sans Bold"/>
                        </a:rPr>
                        <a:t>percentage_split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186">
                <a:tc>
                  <a:txBody>
                    <a:bodyPr/>
                    <a:lstStyle/>
                    <a:p>
                      <a:pPr algn="ctr">
                        <a:lnSpc>
                          <a:spcPts val="4199"/>
                        </a:lnSpc>
                        <a:defRPr/>
                      </a:pPr>
                      <a:r>
                        <a:rPr lang="en-US" sz="2999">
                          <a:solidFill>
                            <a:srgbClr val="F4F4F4"/>
                          </a:solidFill>
                          <a:latin typeface="Fira Sans Light"/>
                          <a:ea typeface="Fira Sans Light"/>
                          <a:cs typeface="Fira Sans Light"/>
                          <a:sym typeface="Fira Sans Light"/>
                        </a:rPr>
                        <a:t>false</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39.80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962186">
                <a:tc>
                  <a:txBody>
                    <a:bodyPr/>
                    <a:lstStyle/>
                    <a:p>
                      <a:pPr algn="ctr">
                        <a:lnSpc>
                          <a:spcPts val="4199"/>
                        </a:lnSpc>
                        <a:defRPr/>
                      </a:pPr>
                      <a:r>
                        <a:rPr lang="en-US" sz="2999">
                          <a:solidFill>
                            <a:srgbClr val="F4F4F4"/>
                          </a:solidFill>
                          <a:latin typeface="Fira Sans Light"/>
                          <a:ea typeface="Fira Sans Light"/>
                          <a:cs typeface="Fira Sans Light"/>
                          <a:sym typeface="Fira Sans Light"/>
                        </a:rPr>
                        <a:t>true</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60.20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sp>
        <p:nvSpPr>
          <p:cNvPr id="6" name="Freeform 6"/>
          <p:cNvSpPr/>
          <p:nvPr/>
        </p:nvSpPr>
        <p:spPr>
          <a:xfrm>
            <a:off x="1126389" y="2602299"/>
            <a:ext cx="16035221" cy="4149113"/>
          </a:xfrm>
          <a:custGeom>
            <a:avLst/>
            <a:gdLst/>
            <a:ahLst/>
            <a:cxnLst/>
            <a:rect l="l" t="t" r="r" b="b"/>
            <a:pathLst>
              <a:path w="16035221" h="4149113">
                <a:moveTo>
                  <a:pt x="0" y="0"/>
                </a:moveTo>
                <a:lnTo>
                  <a:pt x="16035222" y="0"/>
                </a:lnTo>
                <a:lnTo>
                  <a:pt x="16035222" y="4149113"/>
                </a:lnTo>
                <a:lnTo>
                  <a:pt x="0" y="4149113"/>
                </a:lnTo>
                <a:lnTo>
                  <a:pt x="0" y="0"/>
                </a:lnTo>
                <a:close/>
              </a:path>
            </a:pathLst>
          </a:custGeom>
          <a:blipFill>
            <a:blip r:embed="rId2"/>
            <a:stretch>
              <a:fillRect/>
            </a:stretch>
          </a:blipFill>
        </p:spPr>
      </p:sp>
      <p:sp>
        <p:nvSpPr>
          <p:cNvPr id="7" name="TextBox 7"/>
          <p:cNvSpPr txBox="1"/>
          <p:nvPr/>
        </p:nvSpPr>
        <p:spPr>
          <a:xfrm>
            <a:off x="1066229" y="990600"/>
            <a:ext cx="16193071"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What is the percentage split of all transactions for members vs non-members?</a:t>
            </a:r>
          </a:p>
        </p:txBody>
      </p:sp>
      <p:sp>
        <p:nvSpPr>
          <p:cNvPr id="8" name="TextBox 8"/>
          <p:cNvSpPr txBox="1"/>
          <p:nvPr/>
        </p:nvSpPr>
        <p:spPr>
          <a:xfrm>
            <a:off x="935300" y="1756479"/>
            <a:ext cx="16417400" cy="845820"/>
          </a:xfrm>
          <a:prstGeom prst="rect">
            <a:avLst/>
          </a:prstGeom>
        </p:spPr>
        <p:txBody>
          <a:bodyPr lIns="0" tIns="0" rIns="0" bIns="0" rtlCol="0" anchor="t">
            <a:spAutoFit/>
          </a:bodyPr>
          <a:lstStyle/>
          <a:p>
            <a:pPr marL="0" lvl="0" indent="0" algn="ctr">
              <a:lnSpc>
                <a:spcPts val="3450"/>
              </a:lnSpc>
            </a:pPr>
            <a:r>
              <a:rPr lang="en-US" sz="2300">
                <a:solidFill>
                  <a:srgbClr val="343432"/>
                </a:solidFill>
                <a:latin typeface="Open Sauce"/>
                <a:ea typeface="Open Sauce"/>
                <a:cs typeface="Open Sauce"/>
                <a:sym typeface="Open Sauce"/>
              </a:rPr>
              <a:t>This assesses the proportion of transactions made by members compared to non-members. It helps understand customer loyalty and membership benefits.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2727157" y="2414824"/>
            <a:ext cx="12833686" cy="4539916"/>
          </a:xfrm>
          <a:custGeom>
            <a:avLst/>
            <a:gdLst/>
            <a:ahLst/>
            <a:cxnLst/>
            <a:rect l="l" t="t" r="r" b="b"/>
            <a:pathLst>
              <a:path w="12833686" h="4539916">
                <a:moveTo>
                  <a:pt x="0" y="0"/>
                </a:moveTo>
                <a:lnTo>
                  <a:pt x="12833686" y="0"/>
                </a:lnTo>
                <a:lnTo>
                  <a:pt x="12833686" y="4539917"/>
                </a:lnTo>
                <a:lnTo>
                  <a:pt x="0" y="4539917"/>
                </a:lnTo>
                <a:lnTo>
                  <a:pt x="0" y="0"/>
                </a:lnTo>
                <a:close/>
              </a:path>
            </a:pathLst>
          </a:custGeom>
          <a:blipFill>
            <a:blip r:embed="rId2"/>
            <a:stretch>
              <a:fillRect/>
            </a:stretch>
          </a:blipFill>
        </p:spPr>
      </p:sp>
      <p:sp>
        <p:nvSpPr>
          <p:cNvPr id="6" name="TextBox 6"/>
          <p:cNvSpPr txBox="1"/>
          <p:nvPr/>
        </p:nvSpPr>
        <p:spPr>
          <a:xfrm>
            <a:off x="551879" y="727075"/>
            <a:ext cx="17221771" cy="565149"/>
          </a:xfrm>
          <a:prstGeom prst="rect">
            <a:avLst/>
          </a:prstGeom>
        </p:spPr>
        <p:txBody>
          <a:bodyPr lIns="0" tIns="0" rIns="0" bIns="0" rtlCol="0" anchor="t">
            <a:spAutoFit/>
          </a:bodyPr>
          <a:lstStyle/>
          <a:p>
            <a:pPr algn="ctr">
              <a:lnSpc>
                <a:spcPts val="4550"/>
              </a:lnSpc>
              <a:spcBef>
                <a:spcPct val="0"/>
              </a:spcBef>
            </a:pPr>
            <a:r>
              <a:rPr lang="en-US" sz="3500" b="1" spc="-35">
                <a:solidFill>
                  <a:srgbClr val="0C4E50"/>
                </a:solidFill>
                <a:latin typeface="Fira Sans Medium"/>
                <a:ea typeface="Fira Sans Medium"/>
                <a:cs typeface="Fira Sans Medium"/>
                <a:sym typeface="Fira Sans Medium"/>
              </a:rPr>
              <a:t>What is the average revenue for member transactions and non-member transactions?</a:t>
            </a:r>
          </a:p>
        </p:txBody>
      </p:sp>
      <p:sp>
        <p:nvSpPr>
          <p:cNvPr id="7" name="TextBox 7"/>
          <p:cNvSpPr txBox="1"/>
          <p:nvPr/>
        </p:nvSpPr>
        <p:spPr>
          <a:xfrm>
            <a:off x="935300" y="1495777"/>
            <a:ext cx="16417400" cy="845820"/>
          </a:xfrm>
          <a:prstGeom prst="rect">
            <a:avLst/>
          </a:prstGeom>
        </p:spPr>
        <p:txBody>
          <a:bodyPr lIns="0" tIns="0" rIns="0" bIns="0" rtlCol="0" anchor="t">
            <a:spAutoFit/>
          </a:bodyPr>
          <a:lstStyle/>
          <a:p>
            <a:pPr marL="0" lvl="0" indent="0" algn="ctr">
              <a:lnSpc>
                <a:spcPts val="3450"/>
              </a:lnSpc>
            </a:pPr>
            <a:r>
              <a:rPr lang="en-US" sz="2300">
                <a:solidFill>
                  <a:srgbClr val="343432"/>
                </a:solidFill>
                <a:latin typeface="Open Sauce"/>
                <a:ea typeface="Open Sauce"/>
                <a:cs typeface="Open Sauce"/>
                <a:sym typeface="Open Sauce"/>
              </a:rPr>
              <a:t>This compares the average revenue generated from transactions by members versus non-members. It helps evaluate the effectiveness of membership programs.</a:t>
            </a:r>
          </a:p>
        </p:txBody>
      </p:sp>
      <p:graphicFrame>
        <p:nvGraphicFramePr>
          <p:cNvPr id="8" name="Table 8"/>
          <p:cNvGraphicFramePr>
            <a:graphicFrameLocks noGrp="1"/>
          </p:cNvGraphicFramePr>
          <p:nvPr/>
        </p:nvGraphicFramePr>
        <p:xfrm>
          <a:off x="3819176" y="6801356"/>
          <a:ext cx="10687178" cy="2908798"/>
        </p:xfrm>
        <a:graphic>
          <a:graphicData uri="http://schemas.openxmlformats.org/drawingml/2006/table">
            <a:tbl>
              <a:tblPr/>
              <a:tblGrid>
                <a:gridCol w="5343589">
                  <a:extLst>
                    <a:ext uri="{9D8B030D-6E8A-4147-A177-3AD203B41FA5}">
                      <a16:colId xmlns:a16="http://schemas.microsoft.com/office/drawing/2014/main" val="20000"/>
                    </a:ext>
                  </a:extLst>
                </a:gridCol>
                <a:gridCol w="5343589">
                  <a:extLst>
                    <a:ext uri="{9D8B030D-6E8A-4147-A177-3AD203B41FA5}">
                      <a16:colId xmlns:a16="http://schemas.microsoft.com/office/drawing/2014/main" val="20001"/>
                    </a:ext>
                  </a:extLst>
                </a:gridCol>
              </a:tblGrid>
              <a:tr h="991240">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member</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l">
                        <a:lnSpc>
                          <a:spcPts val="3919"/>
                        </a:lnSpc>
                        <a:defRPr/>
                      </a:pPr>
                      <a:r>
                        <a:rPr lang="en-US" sz="2799" b="1">
                          <a:solidFill>
                            <a:srgbClr val="4D4D4D"/>
                          </a:solidFill>
                          <a:latin typeface="Fira Sans Bold"/>
                          <a:ea typeface="Fira Sans Bold"/>
                          <a:cs typeface="Fira Sans Bold"/>
                          <a:sym typeface="Fira Sans Bold"/>
                        </a:rPr>
                        <a:t>avg_revenue_per_transaction</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58779">
                <a:tc>
                  <a:txBody>
                    <a:bodyPr/>
                    <a:lstStyle/>
                    <a:p>
                      <a:pPr algn="ctr">
                        <a:lnSpc>
                          <a:spcPts val="4199"/>
                        </a:lnSpc>
                        <a:defRPr/>
                      </a:pPr>
                      <a:r>
                        <a:rPr lang="en-US" sz="2999">
                          <a:solidFill>
                            <a:srgbClr val="F4F4F4"/>
                          </a:solidFill>
                          <a:latin typeface="Fira Sans Light"/>
                          <a:ea typeface="Fira Sans Light"/>
                          <a:cs typeface="Fira Sans Light"/>
                          <a:sym typeface="Fira Sans Light"/>
                        </a:rPr>
                        <a:t>false</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84.93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958779">
                <a:tc>
                  <a:txBody>
                    <a:bodyPr/>
                    <a:lstStyle/>
                    <a:p>
                      <a:pPr algn="ctr">
                        <a:lnSpc>
                          <a:spcPts val="4199"/>
                        </a:lnSpc>
                        <a:defRPr/>
                      </a:pPr>
                      <a:r>
                        <a:rPr lang="en-US" sz="2999">
                          <a:solidFill>
                            <a:srgbClr val="F4F4F4"/>
                          </a:solidFill>
                          <a:latin typeface="Fira Sans Light"/>
                          <a:ea typeface="Fira Sans Light"/>
                          <a:cs typeface="Fira Sans Light"/>
                          <a:sym typeface="Fira Sans Light"/>
                        </a:rPr>
                        <a:t>true</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4199"/>
                        </a:lnSpc>
                        <a:defRPr/>
                      </a:pPr>
                      <a:r>
                        <a:rPr lang="en-US" sz="2999">
                          <a:solidFill>
                            <a:srgbClr val="F4F4F4"/>
                          </a:solidFill>
                          <a:latin typeface="Fira Sans Light"/>
                          <a:ea typeface="Fira Sans Light"/>
                          <a:cs typeface="Fira Sans Light"/>
                          <a:sym typeface="Fira Sans Light"/>
                        </a:rPr>
                        <a:t>85.75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4796" y="2480429"/>
            <a:ext cx="6535206" cy="2649857"/>
          </a:xfrm>
          <a:prstGeom prst="rect">
            <a:avLst/>
          </a:prstGeom>
        </p:spPr>
        <p:txBody>
          <a:bodyPr lIns="0" tIns="0" rIns="0" bIns="0" rtlCol="0" anchor="t">
            <a:spAutoFit/>
          </a:bodyPr>
          <a:lstStyle/>
          <a:p>
            <a:pPr algn="l">
              <a:lnSpc>
                <a:spcPts val="10529"/>
              </a:lnSpc>
              <a:spcBef>
                <a:spcPct val="0"/>
              </a:spcBef>
            </a:pPr>
            <a:r>
              <a:rPr lang="en-US" sz="8099" b="1" spc="-80">
                <a:solidFill>
                  <a:srgbClr val="000000"/>
                </a:solidFill>
                <a:latin typeface="Fira Sans Medium"/>
                <a:ea typeface="Fira Sans Medium"/>
                <a:cs typeface="Fira Sans Medium"/>
                <a:sym typeface="Fira Sans Medium"/>
              </a:rPr>
              <a:t>Product Analysis</a:t>
            </a:r>
          </a:p>
        </p:txBody>
      </p:sp>
      <p:sp>
        <p:nvSpPr>
          <p:cNvPr id="3" name="TextBox 3"/>
          <p:cNvSpPr txBox="1"/>
          <p:nvPr/>
        </p:nvSpPr>
        <p:spPr>
          <a:xfrm>
            <a:off x="1244796" y="5541052"/>
            <a:ext cx="6639981" cy="20821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Fira Sans Light"/>
                <a:ea typeface="Fira Sans Light"/>
                <a:cs typeface="Fira Sans Light"/>
                <a:sym typeface="Fira Sans Light"/>
              </a:rPr>
              <a:t>This section evaluates individual product performance, identifying top sellers, calculating total sales metrics by segment and category, and analyzing product penetration and common combinations for cross-selling opportunities.</a:t>
            </a:r>
          </a:p>
        </p:txBody>
      </p:sp>
      <p:sp>
        <p:nvSpPr>
          <p:cNvPr id="4" name="Freeform 4"/>
          <p:cNvSpPr/>
          <p:nvPr/>
        </p:nvSpPr>
        <p:spPr>
          <a:xfrm>
            <a:off x="15886918" y="3138749"/>
            <a:ext cx="756475" cy="807886"/>
          </a:xfrm>
          <a:custGeom>
            <a:avLst/>
            <a:gdLst/>
            <a:ahLst/>
            <a:cxnLst/>
            <a:rect l="l" t="t" r="r" b="b"/>
            <a:pathLst>
              <a:path w="756475" h="807886">
                <a:moveTo>
                  <a:pt x="0" y="0"/>
                </a:moveTo>
                <a:lnTo>
                  <a:pt x="756475" y="0"/>
                </a:lnTo>
                <a:lnTo>
                  <a:pt x="756475"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23524" y="1551440"/>
            <a:ext cx="483262" cy="807886"/>
          </a:xfrm>
          <a:custGeom>
            <a:avLst/>
            <a:gdLst/>
            <a:ahLst/>
            <a:cxnLst/>
            <a:rect l="l" t="t" r="r" b="b"/>
            <a:pathLst>
              <a:path w="483262" h="807886">
                <a:moveTo>
                  <a:pt x="0" y="0"/>
                </a:moveTo>
                <a:lnTo>
                  <a:pt x="483263" y="0"/>
                </a:lnTo>
                <a:lnTo>
                  <a:pt x="483263"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1213" y="4879206"/>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09570" y="6429826"/>
            <a:ext cx="511171" cy="807886"/>
          </a:xfrm>
          <a:custGeom>
            <a:avLst/>
            <a:gdLst/>
            <a:ahLst/>
            <a:cxnLst/>
            <a:rect l="l" t="t" r="r" b="b"/>
            <a:pathLst>
              <a:path w="511171" h="807886">
                <a:moveTo>
                  <a:pt x="0" y="0"/>
                </a:moveTo>
                <a:lnTo>
                  <a:pt x="511171" y="0"/>
                </a:lnTo>
                <a:lnTo>
                  <a:pt x="511171" y="807886"/>
                </a:lnTo>
                <a:lnTo>
                  <a:pt x="0" y="8078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879574" y="7925824"/>
            <a:ext cx="771164" cy="807886"/>
          </a:xfrm>
          <a:custGeom>
            <a:avLst/>
            <a:gdLst/>
            <a:ahLst/>
            <a:cxnLst/>
            <a:rect l="l" t="t" r="r" b="b"/>
            <a:pathLst>
              <a:path w="771164" h="807886">
                <a:moveTo>
                  <a:pt x="0" y="0"/>
                </a:moveTo>
                <a:lnTo>
                  <a:pt x="771164" y="0"/>
                </a:lnTo>
                <a:lnTo>
                  <a:pt x="771164" y="807885"/>
                </a:lnTo>
                <a:lnTo>
                  <a:pt x="0" y="807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8865852"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8865852" y="1627088"/>
            <a:ext cx="807886" cy="656591"/>
          </a:xfrm>
          <a:custGeom>
            <a:avLst/>
            <a:gdLst/>
            <a:ahLst/>
            <a:cxnLst/>
            <a:rect l="l" t="t" r="r" b="b"/>
            <a:pathLst>
              <a:path w="807886" h="656591">
                <a:moveTo>
                  <a:pt x="0" y="0"/>
                </a:moveTo>
                <a:lnTo>
                  <a:pt x="807886" y="0"/>
                </a:lnTo>
                <a:lnTo>
                  <a:pt x="807886" y="656591"/>
                </a:lnTo>
                <a:lnTo>
                  <a:pt x="0" y="6565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865852"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865852" y="6528241"/>
            <a:ext cx="774379" cy="611055"/>
          </a:xfrm>
          <a:custGeom>
            <a:avLst/>
            <a:gdLst/>
            <a:ahLst/>
            <a:cxnLst/>
            <a:rect l="l" t="t" r="r" b="b"/>
            <a:pathLst>
              <a:path w="774379" h="611055">
                <a:moveTo>
                  <a:pt x="0" y="0"/>
                </a:moveTo>
                <a:lnTo>
                  <a:pt x="774379" y="0"/>
                </a:lnTo>
                <a:lnTo>
                  <a:pt x="774379" y="611056"/>
                </a:lnTo>
                <a:lnTo>
                  <a:pt x="0" y="6110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8865852" y="7925824"/>
            <a:ext cx="810834" cy="807886"/>
          </a:xfrm>
          <a:custGeom>
            <a:avLst/>
            <a:gdLst/>
            <a:ahLst/>
            <a:cxnLst/>
            <a:rect l="l" t="t" r="r" b="b"/>
            <a:pathLst>
              <a:path w="810834" h="807886">
                <a:moveTo>
                  <a:pt x="0" y="0"/>
                </a:moveTo>
                <a:lnTo>
                  <a:pt x="810835" y="0"/>
                </a:lnTo>
                <a:lnTo>
                  <a:pt x="810835" y="807885"/>
                </a:lnTo>
                <a:lnTo>
                  <a:pt x="0" y="8078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0616904"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10616904" y="1551440"/>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0616904"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0620576" y="6429826"/>
            <a:ext cx="800541" cy="807886"/>
          </a:xfrm>
          <a:custGeom>
            <a:avLst/>
            <a:gdLst/>
            <a:ahLst/>
            <a:cxnLst/>
            <a:rect l="l" t="t" r="r" b="b"/>
            <a:pathLst>
              <a:path w="800541" h="807886">
                <a:moveTo>
                  <a:pt x="0" y="0"/>
                </a:moveTo>
                <a:lnTo>
                  <a:pt x="800541" y="0"/>
                </a:lnTo>
                <a:lnTo>
                  <a:pt x="800541" y="807886"/>
                </a:lnTo>
                <a:lnTo>
                  <a:pt x="0" y="80788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10486788" y="7925824"/>
            <a:ext cx="1068118" cy="807886"/>
          </a:xfrm>
          <a:custGeom>
            <a:avLst/>
            <a:gdLst/>
            <a:ahLst/>
            <a:cxnLst/>
            <a:rect l="l" t="t" r="r" b="b"/>
            <a:pathLst>
              <a:path w="1068118" h="807886">
                <a:moveTo>
                  <a:pt x="0" y="0"/>
                </a:moveTo>
                <a:lnTo>
                  <a:pt x="1068118" y="0"/>
                </a:lnTo>
                <a:lnTo>
                  <a:pt x="1068118" y="807885"/>
                </a:lnTo>
                <a:lnTo>
                  <a:pt x="0" y="80788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2365007" y="3182081"/>
            <a:ext cx="807886" cy="721222"/>
          </a:xfrm>
          <a:custGeom>
            <a:avLst/>
            <a:gdLst/>
            <a:ahLst/>
            <a:cxnLst/>
            <a:rect l="l" t="t" r="r" b="b"/>
            <a:pathLst>
              <a:path w="807886" h="721222">
                <a:moveTo>
                  <a:pt x="0" y="0"/>
                </a:moveTo>
                <a:lnTo>
                  <a:pt x="807886" y="0"/>
                </a:lnTo>
                <a:lnTo>
                  <a:pt x="807886" y="721222"/>
                </a:lnTo>
                <a:lnTo>
                  <a:pt x="0" y="72122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12451671" y="1551440"/>
            <a:ext cx="634557" cy="807886"/>
          </a:xfrm>
          <a:custGeom>
            <a:avLst/>
            <a:gdLst/>
            <a:ahLst/>
            <a:cxnLst/>
            <a:rect l="l" t="t" r="r" b="b"/>
            <a:pathLst>
              <a:path w="634557" h="807886">
                <a:moveTo>
                  <a:pt x="0" y="0"/>
                </a:moveTo>
                <a:lnTo>
                  <a:pt x="634557" y="0"/>
                </a:lnTo>
                <a:lnTo>
                  <a:pt x="634557" y="807886"/>
                </a:lnTo>
                <a:lnTo>
                  <a:pt x="0" y="80788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12505285" y="4780791"/>
            <a:ext cx="527329" cy="807886"/>
          </a:xfrm>
          <a:custGeom>
            <a:avLst/>
            <a:gdLst/>
            <a:ahLst/>
            <a:cxnLst/>
            <a:rect l="l" t="t" r="r" b="b"/>
            <a:pathLst>
              <a:path w="527329" h="807886">
                <a:moveTo>
                  <a:pt x="0" y="0"/>
                </a:moveTo>
                <a:lnTo>
                  <a:pt x="527329" y="0"/>
                </a:lnTo>
                <a:lnTo>
                  <a:pt x="527329" y="807886"/>
                </a:lnTo>
                <a:lnTo>
                  <a:pt x="0" y="80788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2" name="Freeform 22"/>
          <p:cNvSpPr/>
          <p:nvPr/>
        </p:nvSpPr>
        <p:spPr>
          <a:xfrm>
            <a:off x="12387775" y="6429826"/>
            <a:ext cx="762350" cy="807886"/>
          </a:xfrm>
          <a:custGeom>
            <a:avLst/>
            <a:gdLst/>
            <a:ahLst/>
            <a:cxnLst/>
            <a:rect l="l" t="t" r="r" b="b"/>
            <a:pathLst>
              <a:path w="762350" h="807886">
                <a:moveTo>
                  <a:pt x="0" y="0"/>
                </a:moveTo>
                <a:lnTo>
                  <a:pt x="762350" y="0"/>
                </a:lnTo>
                <a:lnTo>
                  <a:pt x="762350" y="807886"/>
                </a:lnTo>
                <a:lnTo>
                  <a:pt x="0" y="80788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3" name="Freeform 23"/>
          <p:cNvSpPr/>
          <p:nvPr/>
        </p:nvSpPr>
        <p:spPr>
          <a:xfrm>
            <a:off x="12462023" y="7923973"/>
            <a:ext cx="613854" cy="811586"/>
          </a:xfrm>
          <a:custGeom>
            <a:avLst/>
            <a:gdLst/>
            <a:ahLst/>
            <a:cxnLst/>
            <a:rect l="l" t="t" r="r" b="b"/>
            <a:pathLst>
              <a:path w="613854" h="811586">
                <a:moveTo>
                  <a:pt x="0" y="0"/>
                </a:moveTo>
                <a:lnTo>
                  <a:pt x="613854" y="0"/>
                </a:lnTo>
                <a:lnTo>
                  <a:pt x="613854" y="811587"/>
                </a:lnTo>
                <a:lnTo>
                  <a:pt x="0" y="81158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4" name="Freeform 24"/>
          <p:cNvSpPr/>
          <p:nvPr/>
        </p:nvSpPr>
        <p:spPr>
          <a:xfrm>
            <a:off x="14228417" y="3138749"/>
            <a:ext cx="577271" cy="807886"/>
          </a:xfrm>
          <a:custGeom>
            <a:avLst/>
            <a:gdLst/>
            <a:ahLst/>
            <a:cxnLst/>
            <a:rect l="l" t="t" r="r" b="b"/>
            <a:pathLst>
              <a:path w="577271" h="807886">
                <a:moveTo>
                  <a:pt x="0" y="0"/>
                </a:moveTo>
                <a:lnTo>
                  <a:pt x="577271" y="0"/>
                </a:lnTo>
                <a:lnTo>
                  <a:pt x="577271" y="807886"/>
                </a:lnTo>
                <a:lnTo>
                  <a:pt x="0" y="80788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5" name="Freeform 25"/>
          <p:cNvSpPr/>
          <p:nvPr/>
        </p:nvSpPr>
        <p:spPr>
          <a:xfrm>
            <a:off x="14113110" y="1582287"/>
            <a:ext cx="807886" cy="746193"/>
          </a:xfrm>
          <a:custGeom>
            <a:avLst/>
            <a:gdLst/>
            <a:ahLst/>
            <a:cxnLst/>
            <a:rect l="l" t="t" r="r" b="b"/>
            <a:pathLst>
              <a:path w="807886" h="746193">
                <a:moveTo>
                  <a:pt x="0" y="0"/>
                </a:moveTo>
                <a:lnTo>
                  <a:pt x="807886" y="0"/>
                </a:lnTo>
                <a:lnTo>
                  <a:pt x="807886" y="746192"/>
                </a:lnTo>
                <a:lnTo>
                  <a:pt x="0" y="74619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6" name="Freeform 26"/>
          <p:cNvSpPr/>
          <p:nvPr/>
        </p:nvSpPr>
        <p:spPr>
          <a:xfrm>
            <a:off x="14210056" y="4780791"/>
            <a:ext cx="613993" cy="807886"/>
          </a:xfrm>
          <a:custGeom>
            <a:avLst/>
            <a:gdLst/>
            <a:ahLst/>
            <a:cxnLst/>
            <a:rect l="l" t="t" r="r" b="b"/>
            <a:pathLst>
              <a:path w="613993" h="807886">
                <a:moveTo>
                  <a:pt x="0" y="0"/>
                </a:moveTo>
                <a:lnTo>
                  <a:pt x="613993" y="0"/>
                </a:lnTo>
                <a:lnTo>
                  <a:pt x="613993" y="807886"/>
                </a:lnTo>
                <a:lnTo>
                  <a:pt x="0" y="80788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7" name="Freeform 27"/>
          <p:cNvSpPr/>
          <p:nvPr/>
        </p:nvSpPr>
        <p:spPr>
          <a:xfrm>
            <a:off x="14113110" y="6429826"/>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8" name="Freeform 28"/>
          <p:cNvSpPr/>
          <p:nvPr/>
        </p:nvSpPr>
        <p:spPr>
          <a:xfrm>
            <a:off x="14113110" y="7950060"/>
            <a:ext cx="807886" cy="759412"/>
          </a:xfrm>
          <a:custGeom>
            <a:avLst/>
            <a:gdLst/>
            <a:ahLst/>
            <a:cxnLst/>
            <a:rect l="l" t="t" r="r" b="b"/>
            <a:pathLst>
              <a:path w="807886" h="759412">
                <a:moveTo>
                  <a:pt x="0" y="0"/>
                </a:moveTo>
                <a:lnTo>
                  <a:pt x="807886" y="0"/>
                </a:lnTo>
                <a:lnTo>
                  <a:pt x="807886" y="759413"/>
                </a:lnTo>
                <a:lnTo>
                  <a:pt x="0" y="759413"/>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2988824" y="6187575"/>
          <a:ext cx="12731139" cy="3495674"/>
        </p:xfrm>
        <a:graphic>
          <a:graphicData uri="http://schemas.openxmlformats.org/drawingml/2006/table">
            <a:tbl>
              <a:tblPr/>
              <a:tblGrid>
                <a:gridCol w="5658895">
                  <a:extLst>
                    <a:ext uri="{9D8B030D-6E8A-4147-A177-3AD203B41FA5}">
                      <a16:colId xmlns:a16="http://schemas.microsoft.com/office/drawing/2014/main" val="20000"/>
                    </a:ext>
                  </a:extLst>
                </a:gridCol>
                <a:gridCol w="7072244">
                  <a:extLst>
                    <a:ext uri="{9D8B030D-6E8A-4147-A177-3AD203B41FA5}">
                      <a16:colId xmlns:a16="http://schemas.microsoft.com/office/drawing/2014/main" val="20001"/>
                    </a:ext>
                  </a:extLst>
                </a:gridCol>
              </a:tblGrid>
              <a:tr h="881102">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product_name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total_revenue_before_discount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871524">
                <a:tc>
                  <a:txBody>
                    <a:bodyPr/>
                    <a:lstStyle/>
                    <a:p>
                      <a:pPr algn="ctr">
                        <a:lnSpc>
                          <a:spcPts val="3639"/>
                        </a:lnSpc>
                        <a:defRPr/>
                      </a:pPr>
                      <a:r>
                        <a:rPr lang="en-US" sz="2599">
                          <a:solidFill>
                            <a:srgbClr val="F4F4F4"/>
                          </a:solidFill>
                          <a:latin typeface="Fira Sans Light"/>
                          <a:ea typeface="Fira Sans Light"/>
                          <a:cs typeface="Fira Sans Light"/>
                          <a:sym typeface="Fira Sans Light"/>
                        </a:rPr>
                        <a:t>Blue Polo Shirt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217683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871524">
                <a:tc>
                  <a:txBody>
                    <a:bodyPr/>
                    <a:lstStyle/>
                    <a:p>
                      <a:pPr algn="ctr">
                        <a:lnSpc>
                          <a:spcPts val="3639"/>
                        </a:lnSpc>
                        <a:defRPr/>
                      </a:pPr>
                      <a:r>
                        <a:rPr lang="en-US" sz="2599">
                          <a:solidFill>
                            <a:srgbClr val="F4F4F4"/>
                          </a:solidFill>
                          <a:latin typeface="Fira Sans Light"/>
                          <a:ea typeface="Fira Sans Light"/>
                          <a:cs typeface="Fira Sans Light"/>
                          <a:sym typeface="Fira Sans Light"/>
                        </a:rPr>
                        <a:t>Grey Fashion Jacket - 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209304</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871524">
                <a:tc>
                  <a:txBody>
                    <a:bodyPr/>
                    <a:lstStyle/>
                    <a:p>
                      <a:pPr algn="ctr">
                        <a:lnSpc>
                          <a:spcPts val="3639"/>
                        </a:lnSpc>
                        <a:defRPr/>
                      </a:pPr>
                      <a:r>
                        <a:rPr lang="en-US" sz="2599">
                          <a:solidFill>
                            <a:srgbClr val="F4F4F4"/>
                          </a:solidFill>
                          <a:latin typeface="Fira Sans Light"/>
                          <a:ea typeface="Fira Sans Light"/>
                          <a:cs typeface="Fira Sans Light"/>
                          <a:sym typeface="Fira Sans Light"/>
                        </a:rPr>
                        <a:t>White Tee Shirt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152000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bl>
          </a:graphicData>
        </a:graphic>
      </p:graphicFrame>
      <p:sp>
        <p:nvSpPr>
          <p:cNvPr id="6" name="Freeform 6"/>
          <p:cNvSpPr/>
          <p:nvPr/>
        </p:nvSpPr>
        <p:spPr>
          <a:xfrm>
            <a:off x="2367107" y="2007479"/>
            <a:ext cx="13974572" cy="4297181"/>
          </a:xfrm>
          <a:custGeom>
            <a:avLst/>
            <a:gdLst/>
            <a:ahLst/>
            <a:cxnLst/>
            <a:rect l="l" t="t" r="r" b="b"/>
            <a:pathLst>
              <a:path w="13974572" h="4297181">
                <a:moveTo>
                  <a:pt x="0" y="0"/>
                </a:moveTo>
                <a:lnTo>
                  <a:pt x="13974572" y="0"/>
                </a:lnTo>
                <a:lnTo>
                  <a:pt x="13974572" y="4297181"/>
                </a:lnTo>
                <a:lnTo>
                  <a:pt x="0" y="4297181"/>
                </a:lnTo>
                <a:lnTo>
                  <a:pt x="0" y="0"/>
                </a:lnTo>
                <a:close/>
              </a:path>
            </a:pathLst>
          </a:custGeom>
          <a:blipFill>
            <a:blip r:embed="rId2"/>
            <a:stretch>
              <a:fillRect/>
            </a:stretch>
          </a:blipFill>
        </p:spPr>
      </p:sp>
      <p:sp>
        <p:nvSpPr>
          <p:cNvPr id="7" name="TextBox 7"/>
          <p:cNvSpPr txBox="1"/>
          <p:nvPr/>
        </p:nvSpPr>
        <p:spPr>
          <a:xfrm>
            <a:off x="2088764" y="727075"/>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are the top 3 products by total revenue before discount?</a:t>
            </a:r>
          </a:p>
        </p:txBody>
      </p:sp>
      <p:sp>
        <p:nvSpPr>
          <p:cNvPr id="8" name="TextBox 8"/>
          <p:cNvSpPr txBox="1"/>
          <p:nvPr/>
        </p:nvSpPr>
        <p:spPr>
          <a:xfrm>
            <a:off x="2088764" y="1352902"/>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compares the average revenue generated from transactions by members versus non-members. It helps evaluate the effectiveness of membership programs.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2129504" y="3561344"/>
            <a:ext cx="14028992" cy="5506379"/>
          </a:xfrm>
          <a:custGeom>
            <a:avLst/>
            <a:gdLst/>
            <a:ahLst/>
            <a:cxnLst/>
            <a:rect l="l" t="t" r="r" b="b"/>
            <a:pathLst>
              <a:path w="14028992" h="5506379">
                <a:moveTo>
                  <a:pt x="0" y="0"/>
                </a:moveTo>
                <a:lnTo>
                  <a:pt x="14028992" y="0"/>
                </a:lnTo>
                <a:lnTo>
                  <a:pt x="14028992" y="5506379"/>
                </a:lnTo>
                <a:lnTo>
                  <a:pt x="0" y="5506379"/>
                </a:lnTo>
                <a:lnTo>
                  <a:pt x="0" y="0"/>
                </a:lnTo>
                <a:close/>
              </a:path>
            </a:pathLst>
          </a:custGeom>
          <a:blipFill>
            <a:blip r:embed="rId2"/>
            <a:stretch>
              <a:fillRect/>
            </a:stretch>
          </a:blipFill>
        </p:spPr>
      </p:sp>
      <p:sp>
        <p:nvSpPr>
          <p:cNvPr id="6" name="TextBox 6"/>
          <p:cNvSpPr txBox="1"/>
          <p:nvPr/>
        </p:nvSpPr>
        <p:spPr>
          <a:xfrm>
            <a:off x="2367107" y="1480358"/>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total quantity, revenue, and discount for each segment?</a:t>
            </a:r>
          </a:p>
        </p:txBody>
      </p:sp>
      <p:sp>
        <p:nvSpPr>
          <p:cNvPr id="7" name="TextBox 7"/>
          <p:cNvSpPr txBox="1"/>
          <p:nvPr/>
        </p:nvSpPr>
        <p:spPr>
          <a:xfrm>
            <a:off x="1994604" y="2435746"/>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Summarizing the sales performance (quantity sold, revenue, and discounts) for different market segments, aiding in segment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2557183" y="3595533"/>
          <a:ext cx="13667975" cy="5304275"/>
        </p:xfrm>
        <a:graphic>
          <a:graphicData uri="http://schemas.openxmlformats.org/drawingml/2006/table">
            <a:tbl>
              <a:tblPr/>
              <a:tblGrid>
                <a:gridCol w="3216178">
                  <a:extLst>
                    <a:ext uri="{9D8B030D-6E8A-4147-A177-3AD203B41FA5}">
                      <a16:colId xmlns:a16="http://schemas.microsoft.com/office/drawing/2014/main" val="20000"/>
                    </a:ext>
                  </a:extLst>
                </a:gridCol>
                <a:gridCol w="3216178">
                  <a:extLst>
                    <a:ext uri="{9D8B030D-6E8A-4147-A177-3AD203B41FA5}">
                      <a16:colId xmlns:a16="http://schemas.microsoft.com/office/drawing/2014/main" val="20001"/>
                    </a:ext>
                  </a:extLst>
                </a:gridCol>
                <a:gridCol w="3216178">
                  <a:extLst>
                    <a:ext uri="{9D8B030D-6E8A-4147-A177-3AD203B41FA5}">
                      <a16:colId xmlns:a16="http://schemas.microsoft.com/office/drawing/2014/main" val="20002"/>
                    </a:ext>
                  </a:extLst>
                </a:gridCol>
                <a:gridCol w="4019441">
                  <a:extLst>
                    <a:ext uri="{9D8B030D-6E8A-4147-A177-3AD203B41FA5}">
                      <a16:colId xmlns:a16="http://schemas.microsoft.com/office/drawing/2014/main" val="20003"/>
                    </a:ext>
                  </a:extLst>
                </a:gridCol>
              </a:tblGrid>
              <a:tr h="1091255">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segment_name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total_quantity</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total_revenue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total_discount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Shirt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11265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406143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46043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Jeans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11349</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208350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45740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Jacket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11385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366983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45452</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Socks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11217</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307977</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45465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2367107" y="990600"/>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total quantity, revenue, and discount for each segment?</a:t>
            </a:r>
          </a:p>
        </p:txBody>
      </p:sp>
      <p:sp>
        <p:nvSpPr>
          <p:cNvPr id="7" name="TextBox 7"/>
          <p:cNvSpPr txBox="1"/>
          <p:nvPr/>
        </p:nvSpPr>
        <p:spPr>
          <a:xfrm>
            <a:off x="1563251" y="2092406"/>
            <a:ext cx="14604813" cy="598171"/>
          </a:xfrm>
          <a:prstGeom prst="rect">
            <a:avLst/>
          </a:prstGeom>
        </p:spPr>
        <p:txBody>
          <a:bodyPr lIns="0" tIns="0" rIns="0" bIns="0" rtlCol="0" anchor="t">
            <a:spAutoFit/>
          </a:bodyPr>
          <a:lstStyle/>
          <a:p>
            <a:pPr marL="0" lvl="0" indent="0" algn="ctr">
              <a:lnSpc>
                <a:spcPts val="4949"/>
              </a:lnSpc>
            </a:pPr>
            <a:r>
              <a:rPr lang="en-US" sz="3299">
                <a:solidFill>
                  <a:srgbClr val="EAF9CE"/>
                </a:solidFill>
                <a:latin typeface="Open Sauce"/>
                <a:ea typeface="Open Sauce"/>
                <a:cs typeface="Open Sauce"/>
                <a:sym typeface="Open Sauce"/>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881967" y="-282892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A4E473"/>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TextBox 8"/>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b="1" spc="-94">
                <a:solidFill>
                  <a:srgbClr val="191919"/>
                </a:solidFill>
                <a:latin typeface="Open Sauce Bold"/>
                <a:ea typeface="Open Sauce Bold"/>
                <a:cs typeface="Open Sauce Bold"/>
                <a:sym typeface="Open Sauce Bold"/>
              </a:rPr>
              <a:t>Overview</a:t>
            </a:r>
          </a:p>
        </p:txBody>
      </p:sp>
      <p:sp>
        <p:nvSpPr>
          <p:cNvPr id="9" name="TextBox 9"/>
          <p:cNvSpPr txBox="1"/>
          <p:nvPr/>
        </p:nvSpPr>
        <p:spPr>
          <a:xfrm>
            <a:off x="1695141" y="3079779"/>
            <a:ext cx="6305531" cy="5381078"/>
          </a:xfrm>
          <a:prstGeom prst="rect">
            <a:avLst/>
          </a:prstGeom>
        </p:spPr>
        <p:txBody>
          <a:bodyPr lIns="0" tIns="0" rIns="0" bIns="0" rtlCol="0" anchor="t">
            <a:spAutoFit/>
          </a:bodyPr>
          <a:lstStyle/>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Introduction</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Objective</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Data Overview</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Approach &amp; Methodology</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SQL Queries &amp; Analysis</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Challenges &amp; Issues Faced</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Business Insights &amp; Impact</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How to Increase Business &amp; Profit</a:t>
            </a:r>
          </a:p>
          <a:p>
            <a:pPr marL="565238" lvl="1" indent="-282619" algn="l">
              <a:lnSpc>
                <a:spcPts val="4345"/>
              </a:lnSpc>
              <a:buFont typeface="Arial"/>
              <a:buChar char="•"/>
            </a:pPr>
            <a:r>
              <a:rPr lang="en-US" sz="2618">
                <a:solidFill>
                  <a:srgbClr val="191919"/>
                </a:solidFill>
                <a:latin typeface="Open Sauce"/>
                <a:ea typeface="Open Sauce"/>
                <a:cs typeface="Open Sauce"/>
                <a:sym typeface="Open Sauce"/>
              </a:rPr>
              <a:t>Conclusion &amp; Future Plans</a:t>
            </a:r>
          </a:p>
          <a:p>
            <a:pPr algn="l">
              <a:lnSpc>
                <a:spcPts val="4345"/>
              </a:lnSpc>
            </a:pPr>
            <a:endParaRPr lang="en-US" sz="2618">
              <a:solidFill>
                <a:srgbClr val="191919"/>
              </a:solidFill>
              <a:latin typeface="Open Sauce"/>
              <a:ea typeface="Open Sauce"/>
              <a:cs typeface="Open Sauce"/>
              <a:sym typeface="Open Sauce"/>
            </a:endParaRPr>
          </a:p>
        </p:txBody>
      </p:sp>
      <p:sp>
        <p:nvSpPr>
          <p:cNvPr id="10" name="TextBox 10"/>
          <p:cNvSpPr txBox="1"/>
          <p:nvPr/>
        </p:nvSpPr>
        <p:spPr>
          <a:xfrm>
            <a:off x="12420600" y="3079779"/>
            <a:ext cx="712352" cy="4838153"/>
          </a:xfrm>
          <a:prstGeom prst="rect">
            <a:avLst/>
          </a:prstGeom>
        </p:spPr>
        <p:txBody>
          <a:bodyPr lIns="0" tIns="0" rIns="0" bIns="0" rtlCol="0" anchor="t">
            <a:spAutoFit/>
          </a:bodyPr>
          <a:lstStyle/>
          <a:p>
            <a:pPr algn="r">
              <a:lnSpc>
                <a:spcPts val="4345"/>
              </a:lnSpc>
            </a:pPr>
            <a:r>
              <a:rPr lang="en-US" sz="2618" b="1" dirty="0">
                <a:solidFill>
                  <a:srgbClr val="191919"/>
                </a:solidFill>
                <a:latin typeface="Open Sauce Bold"/>
                <a:ea typeface="Open Sauce Bold"/>
                <a:cs typeface="Open Sauce Bold"/>
                <a:sym typeface="Open Sauce Bold"/>
              </a:rPr>
              <a:t>01</a:t>
            </a:r>
          </a:p>
          <a:p>
            <a:pPr algn="r">
              <a:lnSpc>
                <a:spcPts val="4345"/>
              </a:lnSpc>
            </a:pPr>
            <a:r>
              <a:rPr lang="en-US" sz="2618" b="1" dirty="0">
                <a:solidFill>
                  <a:srgbClr val="191919"/>
                </a:solidFill>
                <a:latin typeface="Open Sauce Bold"/>
                <a:ea typeface="Open Sauce Bold"/>
                <a:cs typeface="Open Sauce Bold"/>
                <a:sym typeface="Open Sauce Bold"/>
              </a:rPr>
              <a:t>02</a:t>
            </a:r>
          </a:p>
          <a:p>
            <a:pPr algn="r">
              <a:lnSpc>
                <a:spcPts val="4345"/>
              </a:lnSpc>
            </a:pPr>
            <a:r>
              <a:rPr lang="en-US" sz="2618" b="1" dirty="0">
                <a:solidFill>
                  <a:srgbClr val="191919"/>
                </a:solidFill>
                <a:latin typeface="Open Sauce Bold"/>
                <a:ea typeface="Open Sauce Bold"/>
                <a:cs typeface="Open Sauce Bold"/>
                <a:sym typeface="Open Sauce Bold"/>
              </a:rPr>
              <a:t>03</a:t>
            </a:r>
          </a:p>
          <a:p>
            <a:pPr algn="r">
              <a:lnSpc>
                <a:spcPts val="4345"/>
              </a:lnSpc>
            </a:pPr>
            <a:r>
              <a:rPr lang="en-US" sz="2618" b="1" dirty="0">
                <a:solidFill>
                  <a:srgbClr val="191919"/>
                </a:solidFill>
                <a:latin typeface="Open Sauce Bold"/>
                <a:ea typeface="Open Sauce Bold"/>
                <a:cs typeface="Open Sauce Bold"/>
                <a:sym typeface="Open Sauce Bold"/>
              </a:rPr>
              <a:t>04</a:t>
            </a:r>
          </a:p>
          <a:p>
            <a:pPr algn="r">
              <a:lnSpc>
                <a:spcPts val="4345"/>
              </a:lnSpc>
            </a:pPr>
            <a:r>
              <a:rPr lang="en-US" sz="2618" b="1" dirty="0">
                <a:solidFill>
                  <a:srgbClr val="191919"/>
                </a:solidFill>
                <a:latin typeface="Open Sauce Bold"/>
                <a:ea typeface="Open Sauce Bold"/>
                <a:cs typeface="Open Sauce Bold"/>
                <a:sym typeface="Open Sauce Bold"/>
              </a:rPr>
              <a:t>05</a:t>
            </a:r>
          </a:p>
          <a:p>
            <a:pPr algn="r">
              <a:lnSpc>
                <a:spcPts val="4345"/>
              </a:lnSpc>
            </a:pPr>
            <a:r>
              <a:rPr lang="en-US" sz="2618" b="1" dirty="0">
                <a:solidFill>
                  <a:srgbClr val="191919"/>
                </a:solidFill>
                <a:latin typeface="Open Sauce Bold"/>
                <a:ea typeface="Open Sauce Bold"/>
                <a:cs typeface="Open Sauce Bold"/>
                <a:sym typeface="Open Sauce Bold"/>
              </a:rPr>
              <a:t>06</a:t>
            </a:r>
          </a:p>
          <a:p>
            <a:pPr algn="r">
              <a:lnSpc>
                <a:spcPts val="4345"/>
              </a:lnSpc>
            </a:pPr>
            <a:r>
              <a:rPr lang="en-US" sz="2618" b="1" dirty="0">
                <a:solidFill>
                  <a:srgbClr val="191919"/>
                </a:solidFill>
                <a:latin typeface="Open Sauce Bold"/>
                <a:ea typeface="Open Sauce Bold"/>
                <a:cs typeface="Open Sauce Bold"/>
                <a:sym typeface="Open Sauce Bold"/>
              </a:rPr>
              <a:t>07</a:t>
            </a:r>
          </a:p>
          <a:p>
            <a:pPr algn="r">
              <a:lnSpc>
                <a:spcPts val="4345"/>
              </a:lnSpc>
            </a:pPr>
            <a:r>
              <a:rPr lang="en-US" sz="2618" b="1" dirty="0">
                <a:solidFill>
                  <a:srgbClr val="191919"/>
                </a:solidFill>
                <a:latin typeface="Open Sauce Bold"/>
                <a:ea typeface="Open Sauce Bold"/>
                <a:cs typeface="Open Sauce Bold"/>
                <a:sym typeface="Open Sauce Bold"/>
              </a:rPr>
              <a:t>08</a:t>
            </a:r>
          </a:p>
          <a:p>
            <a:pPr algn="r">
              <a:lnSpc>
                <a:spcPts val="4345"/>
              </a:lnSpc>
            </a:pPr>
            <a:r>
              <a:rPr lang="en-US" sz="2618" b="1" dirty="0">
                <a:solidFill>
                  <a:srgbClr val="191919"/>
                </a:solidFill>
                <a:latin typeface="Open Sauce Bold"/>
                <a:ea typeface="Open Sauce Bold"/>
                <a:cs typeface="Open Sauce Bold"/>
                <a:sym typeface="Open Sauce Bold"/>
              </a:rPr>
              <a:t>09</a:t>
            </a:r>
          </a:p>
        </p:txBody>
      </p:sp>
      <p:grpSp>
        <p:nvGrpSpPr>
          <p:cNvPr id="11" name="Group 11"/>
          <p:cNvGrpSpPr/>
          <p:nvPr/>
        </p:nvGrpSpPr>
        <p:grpSpPr>
          <a:xfrm>
            <a:off x="-1390959" y="8567821"/>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3" name="TextBox 13"/>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4" name="Group 14"/>
          <p:cNvGrpSpPr/>
          <p:nvPr/>
        </p:nvGrpSpPr>
        <p:grpSpPr>
          <a:xfrm>
            <a:off x="17259300" y="373811"/>
            <a:ext cx="654889" cy="6548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6" name="TextBox 1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7" name="Group 17"/>
          <p:cNvGrpSpPr/>
          <p:nvPr/>
        </p:nvGrpSpPr>
        <p:grpSpPr>
          <a:xfrm>
            <a:off x="17259300" y="9110154"/>
            <a:ext cx="654889" cy="6548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9" name="TextBox 1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404814" y="2898668"/>
            <a:ext cx="15478372" cy="6404176"/>
          </a:xfrm>
          <a:custGeom>
            <a:avLst/>
            <a:gdLst/>
            <a:ahLst/>
            <a:cxnLst/>
            <a:rect l="l" t="t" r="r" b="b"/>
            <a:pathLst>
              <a:path w="15478372" h="6404176">
                <a:moveTo>
                  <a:pt x="0" y="0"/>
                </a:moveTo>
                <a:lnTo>
                  <a:pt x="15478372" y="0"/>
                </a:lnTo>
                <a:lnTo>
                  <a:pt x="15478372" y="6404177"/>
                </a:lnTo>
                <a:lnTo>
                  <a:pt x="0" y="6404177"/>
                </a:lnTo>
                <a:lnTo>
                  <a:pt x="0" y="0"/>
                </a:lnTo>
                <a:close/>
              </a:path>
            </a:pathLst>
          </a:custGeom>
          <a:blipFill>
            <a:blip r:embed="rId2"/>
            <a:stretch>
              <a:fillRect/>
            </a:stretch>
          </a:blipFill>
        </p:spPr>
      </p:sp>
      <p:sp>
        <p:nvSpPr>
          <p:cNvPr id="6" name="TextBox 6"/>
          <p:cNvSpPr txBox="1"/>
          <p:nvPr/>
        </p:nvSpPr>
        <p:spPr>
          <a:xfrm>
            <a:off x="2367107" y="990600"/>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top selling product for each segment?</a:t>
            </a:r>
          </a:p>
        </p:txBody>
      </p:sp>
      <p:sp>
        <p:nvSpPr>
          <p:cNvPr id="7" name="TextBox 7"/>
          <p:cNvSpPr txBox="1"/>
          <p:nvPr/>
        </p:nvSpPr>
        <p:spPr>
          <a:xfrm>
            <a:off x="1841593" y="1776623"/>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identifies the highest-selling product within each market segment, providing insights into targeted sales strategies.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556729" y="3571993"/>
          <a:ext cx="15174543" cy="5304275"/>
        </p:xfrm>
        <a:graphic>
          <a:graphicData uri="http://schemas.openxmlformats.org/drawingml/2006/table">
            <a:tbl>
              <a:tblPr/>
              <a:tblGrid>
                <a:gridCol w="5058181">
                  <a:extLst>
                    <a:ext uri="{9D8B030D-6E8A-4147-A177-3AD203B41FA5}">
                      <a16:colId xmlns:a16="http://schemas.microsoft.com/office/drawing/2014/main" val="20000"/>
                    </a:ext>
                  </a:extLst>
                </a:gridCol>
                <a:gridCol w="5058181">
                  <a:extLst>
                    <a:ext uri="{9D8B030D-6E8A-4147-A177-3AD203B41FA5}">
                      <a16:colId xmlns:a16="http://schemas.microsoft.com/office/drawing/2014/main" val="20001"/>
                    </a:ext>
                  </a:extLst>
                </a:gridCol>
                <a:gridCol w="5058181">
                  <a:extLst>
                    <a:ext uri="{9D8B030D-6E8A-4147-A177-3AD203B41FA5}">
                      <a16:colId xmlns:a16="http://schemas.microsoft.com/office/drawing/2014/main" val="20002"/>
                    </a:ext>
                  </a:extLst>
                </a:gridCol>
              </a:tblGrid>
              <a:tr h="1091255">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segment_name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product_name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total_quantity_sold</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Jacket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Grey Fashion Jacket - 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3876</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Jeans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Navy Oversized Jeans - 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3856</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Shirt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Blue Polo Shirt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3819</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Socks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Navy Solid Socks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3792</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2367107" y="990600"/>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top selling product for each segment?</a:t>
            </a:r>
          </a:p>
        </p:txBody>
      </p:sp>
      <p:sp>
        <p:nvSpPr>
          <p:cNvPr id="7" name="TextBox 7"/>
          <p:cNvSpPr txBox="1"/>
          <p:nvPr/>
        </p:nvSpPr>
        <p:spPr>
          <a:xfrm>
            <a:off x="1563251" y="2092406"/>
            <a:ext cx="14604813" cy="598171"/>
          </a:xfrm>
          <a:prstGeom prst="rect">
            <a:avLst/>
          </a:prstGeom>
        </p:spPr>
        <p:txBody>
          <a:bodyPr lIns="0" tIns="0" rIns="0" bIns="0" rtlCol="0" anchor="t">
            <a:spAutoFit/>
          </a:bodyPr>
          <a:lstStyle/>
          <a:p>
            <a:pPr marL="0" lvl="0" indent="0" algn="ctr">
              <a:lnSpc>
                <a:spcPts val="4949"/>
              </a:lnSpc>
            </a:pPr>
            <a:r>
              <a:rPr lang="en-US" sz="3299">
                <a:solidFill>
                  <a:srgbClr val="EAF9CE"/>
                </a:solidFill>
                <a:latin typeface="Open Sauce"/>
                <a:ea typeface="Open Sauce"/>
                <a:cs typeface="Open Sauce"/>
                <a:sym typeface="Open Sauce"/>
              </a:rPr>
              <a:t>OUTPUT: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2673842" y="1825889"/>
            <a:ext cx="12940316" cy="5079074"/>
          </a:xfrm>
          <a:custGeom>
            <a:avLst/>
            <a:gdLst/>
            <a:ahLst/>
            <a:cxnLst/>
            <a:rect l="l" t="t" r="r" b="b"/>
            <a:pathLst>
              <a:path w="12940316" h="5079074">
                <a:moveTo>
                  <a:pt x="0" y="0"/>
                </a:moveTo>
                <a:lnTo>
                  <a:pt x="12940316" y="0"/>
                </a:lnTo>
                <a:lnTo>
                  <a:pt x="12940316" y="5079074"/>
                </a:lnTo>
                <a:lnTo>
                  <a:pt x="0" y="5079074"/>
                </a:lnTo>
                <a:lnTo>
                  <a:pt x="0" y="0"/>
                </a:lnTo>
                <a:close/>
              </a:path>
            </a:pathLst>
          </a:custGeom>
          <a:blipFill>
            <a:blip r:embed="rId2"/>
            <a:stretch>
              <a:fillRect/>
            </a:stretch>
          </a:blipFill>
        </p:spPr>
      </p:sp>
      <p:sp>
        <p:nvSpPr>
          <p:cNvPr id="6" name="TextBox 6"/>
          <p:cNvSpPr txBox="1"/>
          <p:nvPr/>
        </p:nvSpPr>
        <p:spPr>
          <a:xfrm>
            <a:off x="2367107" y="727075"/>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total quantity, revenue, and discount for each category?</a:t>
            </a:r>
          </a:p>
        </p:txBody>
      </p:sp>
      <p:sp>
        <p:nvSpPr>
          <p:cNvPr id="7" name="TextBox 7"/>
          <p:cNvSpPr txBox="1"/>
          <p:nvPr/>
        </p:nvSpPr>
        <p:spPr>
          <a:xfrm>
            <a:off x="1841593" y="1418219"/>
            <a:ext cx="14604813" cy="40767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Similar to the segment analysis, this summarizes performance metrics for different product categories.</a:t>
            </a:r>
          </a:p>
        </p:txBody>
      </p:sp>
      <p:graphicFrame>
        <p:nvGraphicFramePr>
          <p:cNvPr id="8" name="Table 8"/>
          <p:cNvGraphicFramePr>
            <a:graphicFrameLocks noGrp="1"/>
          </p:cNvGraphicFramePr>
          <p:nvPr/>
        </p:nvGraphicFramePr>
        <p:xfrm>
          <a:off x="2252917" y="6904963"/>
          <a:ext cx="13667975" cy="2819112"/>
        </p:xfrm>
        <a:graphic>
          <a:graphicData uri="http://schemas.openxmlformats.org/drawingml/2006/table">
            <a:tbl>
              <a:tblPr/>
              <a:tblGrid>
                <a:gridCol w="3216178">
                  <a:extLst>
                    <a:ext uri="{9D8B030D-6E8A-4147-A177-3AD203B41FA5}">
                      <a16:colId xmlns:a16="http://schemas.microsoft.com/office/drawing/2014/main" val="20000"/>
                    </a:ext>
                  </a:extLst>
                </a:gridCol>
                <a:gridCol w="3216178">
                  <a:extLst>
                    <a:ext uri="{9D8B030D-6E8A-4147-A177-3AD203B41FA5}">
                      <a16:colId xmlns:a16="http://schemas.microsoft.com/office/drawing/2014/main" val="20001"/>
                    </a:ext>
                  </a:extLst>
                </a:gridCol>
                <a:gridCol w="3216178">
                  <a:extLst>
                    <a:ext uri="{9D8B030D-6E8A-4147-A177-3AD203B41FA5}">
                      <a16:colId xmlns:a16="http://schemas.microsoft.com/office/drawing/2014/main" val="20002"/>
                    </a:ext>
                  </a:extLst>
                </a:gridCol>
                <a:gridCol w="4019441">
                  <a:extLst>
                    <a:ext uri="{9D8B030D-6E8A-4147-A177-3AD203B41FA5}">
                      <a16:colId xmlns:a16="http://schemas.microsoft.com/office/drawing/2014/main" val="20003"/>
                    </a:ext>
                  </a:extLst>
                </a:gridCol>
              </a:tblGrid>
              <a:tr h="882262">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category_name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total_quantity</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total_revenue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total_discount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872672">
                <a:tc>
                  <a:txBody>
                    <a:bodyPr/>
                    <a:lstStyle/>
                    <a:p>
                      <a:pPr algn="ctr">
                        <a:lnSpc>
                          <a:spcPts val="3639"/>
                        </a:lnSpc>
                        <a:defRPr/>
                      </a:pPr>
                      <a:r>
                        <a:rPr lang="en-US" sz="2599">
                          <a:solidFill>
                            <a:srgbClr val="F4F4F4"/>
                          </a:solidFill>
                          <a:latin typeface="Fira Sans Light"/>
                          <a:ea typeface="Fira Sans Light"/>
                          <a:cs typeface="Fira Sans Light"/>
                          <a:sym typeface="Fira Sans Light"/>
                        </a:rPr>
                        <a:t>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22482</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714120</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91508</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064178">
                <a:tc>
                  <a:txBody>
                    <a:bodyPr/>
                    <a:lstStyle/>
                    <a:p>
                      <a:pPr algn="ctr">
                        <a:lnSpc>
                          <a:spcPts val="3639"/>
                        </a:lnSpc>
                        <a:defRPr/>
                      </a:pPr>
                      <a:r>
                        <a:rPr lang="en-US" sz="2599">
                          <a:solidFill>
                            <a:srgbClr val="F4F4F4"/>
                          </a:solidFill>
                          <a:latin typeface="Fira Sans Light"/>
                          <a:ea typeface="Fira Sans Light"/>
                          <a:cs typeface="Fira Sans Light"/>
                          <a:sym typeface="Fira Sans Light"/>
                        </a:rPr>
                        <a:t>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22734</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575333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91192</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300636" y="2826742"/>
            <a:ext cx="15686727" cy="6431558"/>
          </a:xfrm>
          <a:custGeom>
            <a:avLst/>
            <a:gdLst/>
            <a:ahLst/>
            <a:cxnLst/>
            <a:rect l="l" t="t" r="r" b="b"/>
            <a:pathLst>
              <a:path w="15686727" h="6431558">
                <a:moveTo>
                  <a:pt x="0" y="0"/>
                </a:moveTo>
                <a:lnTo>
                  <a:pt x="15686728" y="0"/>
                </a:lnTo>
                <a:lnTo>
                  <a:pt x="15686728" y="6431558"/>
                </a:lnTo>
                <a:lnTo>
                  <a:pt x="0" y="6431558"/>
                </a:lnTo>
                <a:lnTo>
                  <a:pt x="0" y="0"/>
                </a:lnTo>
                <a:close/>
              </a:path>
            </a:pathLst>
          </a:custGeom>
          <a:blipFill>
            <a:blip r:embed="rId2"/>
            <a:stretch>
              <a:fillRect/>
            </a:stretch>
          </a:blipFill>
        </p:spPr>
      </p:sp>
      <p:sp>
        <p:nvSpPr>
          <p:cNvPr id="6" name="TextBox 6"/>
          <p:cNvSpPr txBox="1"/>
          <p:nvPr/>
        </p:nvSpPr>
        <p:spPr>
          <a:xfrm>
            <a:off x="2367107" y="990600"/>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top selling product for each category?</a:t>
            </a:r>
          </a:p>
        </p:txBody>
      </p:sp>
      <p:sp>
        <p:nvSpPr>
          <p:cNvPr id="7" name="TextBox 7"/>
          <p:cNvSpPr txBox="1"/>
          <p:nvPr/>
        </p:nvSpPr>
        <p:spPr>
          <a:xfrm>
            <a:off x="1841593" y="1776623"/>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identifies the leading product in each category based on sales, helping with inventory and marketing focus.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556729" y="4254656"/>
          <a:ext cx="15174543" cy="3205331"/>
        </p:xfrm>
        <a:graphic>
          <a:graphicData uri="http://schemas.openxmlformats.org/drawingml/2006/table">
            <a:tbl>
              <a:tblPr/>
              <a:tblGrid>
                <a:gridCol w="5058181">
                  <a:extLst>
                    <a:ext uri="{9D8B030D-6E8A-4147-A177-3AD203B41FA5}">
                      <a16:colId xmlns:a16="http://schemas.microsoft.com/office/drawing/2014/main" val="20000"/>
                    </a:ext>
                  </a:extLst>
                </a:gridCol>
                <a:gridCol w="5058181">
                  <a:extLst>
                    <a:ext uri="{9D8B030D-6E8A-4147-A177-3AD203B41FA5}">
                      <a16:colId xmlns:a16="http://schemas.microsoft.com/office/drawing/2014/main" val="20001"/>
                    </a:ext>
                  </a:extLst>
                </a:gridCol>
                <a:gridCol w="5058181">
                  <a:extLst>
                    <a:ext uri="{9D8B030D-6E8A-4147-A177-3AD203B41FA5}">
                      <a16:colId xmlns:a16="http://schemas.microsoft.com/office/drawing/2014/main" val="20002"/>
                    </a:ext>
                  </a:extLst>
                </a:gridCol>
              </a:tblGrid>
              <a:tr h="1093837">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category_name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product_name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total_quantity_sold</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055747">
                <a:tc>
                  <a:txBody>
                    <a:bodyPr/>
                    <a:lstStyle/>
                    <a:p>
                      <a:pPr algn="ctr">
                        <a:lnSpc>
                          <a:spcPts val="3639"/>
                        </a:lnSpc>
                        <a:defRPr/>
                      </a:pPr>
                      <a:r>
                        <a:rPr lang="en-US" sz="2599">
                          <a:solidFill>
                            <a:srgbClr val="F4F4F4"/>
                          </a:solidFill>
                          <a:latin typeface="Fira Sans Light"/>
                          <a:ea typeface="Fira Sans Light"/>
                          <a:cs typeface="Fira Sans Light"/>
                          <a:sym typeface="Fira Sans Light"/>
                        </a:rPr>
                        <a:t>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Blue Polo Shirt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3819</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055747">
                <a:tc>
                  <a:txBody>
                    <a:bodyPr/>
                    <a:lstStyle/>
                    <a:p>
                      <a:pPr algn="ctr">
                        <a:lnSpc>
                          <a:spcPts val="3639"/>
                        </a:lnSpc>
                        <a:defRPr/>
                      </a:pPr>
                      <a:r>
                        <a:rPr lang="en-US" sz="2599">
                          <a:solidFill>
                            <a:srgbClr val="F4F4F4"/>
                          </a:solidFill>
                          <a:latin typeface="Fira Sans Light"/>
                          <a:ea typeface="Fira Sans Light"/>
                          <a:cs typeface="Fira Sans Light"/>
                          <a:sym typeface="Fira Sans Light"/>
                        </a:rPr>
                        <a:t>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Grey Fashion Jacket - 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3876</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sp>
        <p:nvSpPr>
          <p:cNvPr id="6" name="TextBox 6"/>
          <p:cNvSpPr txBox="1"/>
          <p:nvPr/>
        </p:nvSpPr>
        <p:spPr>
          <a:xfrm>
            <a:off x="2367107" y="990600"/>
            <a:ext cx="13553786"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top selling product for each category?</a:t>
            </a:r>
          </a:p>
        </p:txBody>
      </p:sp>
      <p:sp>
        <p:nvSpPr>
          <p:cNvPr id="7" name="TextBox 7"/>
          <p:cNvSpPr txBox="1"/>
          <p:nvPr/>
        </p:nvSpPr>
        <p:spPr>
          <a:xfrm>
            <a:off x="1556729" y="2398427"/>
            <a:ext cx="14604813" cy="598171"/>
          </a:xfrm>
          <a:prstGeom prst="rect">
            <a:avLst/>
          </a:prstGeom>
        </p:spPr>
        <p:txBody>
          <a:bodyPr lIns="0" tIns="0" rIns="0" bIns="0" rtlCol="0" anchor="t">
            <a:spAutoFit/>
          </a:bodyPr>
          <a:lstStyle/>
          <a:p>
            <a:pPr marL="0" lvl="0" indent="0" algn="ctr">
              <a:lnSpc>
                <a:spcPts val="4949"/>
              </a:lnSpc>
            </a:pPr>
            <a:r>
              <a:rPr lang="en-US" sz="3299">
                <a:solidFill>
                  <a:srgbClr val="EAF9CE"/>
                </a:solidFill>
                <a:latin typeface="Open Sauce"/>
                <a:ea typeface="Open Sauce"/>
                <a:cs typeface="Open Sauce"/>
                <a:sym typeface="Open Sauce"/>
              </a:rPr>
              <a:t>OUTPUT: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723582" y="3634319"/>
            <a:ext cx="16872653" cy="4365799"/>
          </a:xfrm>
          <a:custGeom>
            <a:avLst/>
            <a:gdLst/>
            <a:ahLst/>
            <a:cxnLst/>
            <a:rect l="l" t="t" r="r" b="b"/>
            <a:pathLst>
              <a:path w="16872653" h="4365799">
                <a:moveTo>
                  <a:pt x="0" y="0"/>
                </a:moveTo>
                <a:lnTo>
                  <a:pt x="16872653" y="0"/>
                </a:lnTo>
                <a:lnTo>
                  <a:pt x="16872653" y="4365799"/>
                </a:lnTo>
                <a:lnTo>
                  <a:pt x="0" y="4365799"/>
                </a:lnTo>
                <a:lnTo>
                  <a:pt x="0" y="0"/>
                </a:lnTo>
                <a:close/>
              </a:path>
            </a:pathLst>
          </a:custGeom>
          <a:blipFill>
            <a:blip r:embed="rId2"/>
            <a:stretch>
              <a:fillRect/>
            </a:stretch>
          </a:blipFill>
        </p:spPr>
      </p:sp>
      <p:sp>
        <p:nvSpPr>
          <p:cNvPr id="6" name="TextBox 6"/>
          <p:cNvSpPr txBox="1"/>
          <p:nvPr/>
        </p:nvSpPr>
        <p:spPr>
          <a:xfrm>
            <a:off x="1841593" y="990600"/>
            <a:ext cx="1463663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percentage split of revenue by product for each segment?</a:t>
            </a:r>
          </a:p>
        </p:txBody>
      </p:sp>
      <p:sp>
        <p:nvSpPr>
          <p:cNvPr id="7" name="TextBox 7"/>
          <p:cNvSpPr txBox="1"/>
          <p:nvPr/>
        </p:nvSpPr>
        <p:spPr>
          <a:xfrm>
            <a:off x="1841593" y="1964944"/>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shows the revenue contribution of each product within different segments, aiding in product performance assessment.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119482" y="661232"/>
          <a:ext cx="16049037" cy="8964541"/>
        </p:xfrm>
        <a:graphic>
          <a:graphicData uri="http://schemas.openxmlformats.org/drawingml/2006/table">
            <a:tbl>
              <a:tblPr/>
              <a:tblGrid>
                <a:gridCol w="5349679">
                  <a:extLst>
                    <a:ext uri="{9D8B030D-6E8A-4147-A177-3AD203B41FA5}">
                      <a16:colId xmlns:a16="http://schemas.microsoft.com/office/drawing/2014/main" val="20000"/>
                    </a:ext>
                  </a:extLst>
                </a:gridCol>
                <a:gridCol w="5349679">
                  <a:extLst>
                    <a:ext uri="{9D8B030D-6E8A-4147-A177-3AD203B41FA5}">
                      <a16:colId xmlns:a16="http://schemas.microsoft.com/office/drawing/2014/main" val="20001"/>
                    </a:ext>
                  </a:extLst>
                </a:gridCol>
                <a:gridCol w="5349679">
                  <a:extLst>
                    <a:ext uri="{9D8B030D-6E8A-4147-A177-3AD203B41FA5}">
                      <a16:colId xmlns:a16="http://schemas.microsoft.com/office/drawing/2014/main" val="20002"/>
                    </a:ext>
                  </a:extLst>
                </a:gridCol>
              </a:tblGrid>
              <a:tr h="704401">
                <a:tc>
                  <a:txBody>
                    <a:bodyPr/>
                    <a:lstStyle/>
                    <a:p>
                      <a:pPr algn="ctr">
                        <a:lnSpc>
                          <a:spcPts val="3360"/>
                        </a:lnSpc>
                        <a:defRPr/>
                      </a:pPr>
                      <a:r>
                        <a:rPr lang="en-US" sz="2400" b="1">
                          <a:solidFill>
                            <a:srgbClr val="000000"/>
                          </a:solidFill>
                          <a:latin typeface="Fira Sans Semi-Bold"/>
                          <a:ea typeface="Fira Sans Semi-Bold"/>
                          <a:cs typeface="Fira Sans Semi-Bold"/>
                          <a:sym typeface="Fira Sans Semi-Bold"/>
                        </a:rPr>
                        <a:t>segment_name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360"/>
                        </a:lnSpc>
                        <a:defRPr/>
                      </a:pPr>
                      <a:r>
                        <a:rPr lang="en-US" sz="2400" b="1">
                          <a:solidFill>
                            <a:srgbClr val="000000"/>
                          </a:solidFill>
                          <a:latin typeface="Fira Sans Semi-Bold"/>
                          <a:ea typeface="Fira Sans Semi-Bold"/>
                          <a:cs typeface="Fira Sans Semi-Bold"/>
                          <a:sym typeface="Fira Sans Semi-Bold"/>
                        </a:rPr>
                        <a:t>product_name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360"/>
                        </a:lnSpc>
                        <a:defRPr/>
                      </a:pPr>
                      <a:r>
                        <a:rPr lang="en-US" sz="2400" b="1">
                          <a:solidFill>
                            <a:srgbClr val="000000"/>
                          </a:solidFill>
                          <a:latin typeface="Fira Sans Semi-Bold"/>
                          <a:ea typeface="Fira Sans Semi-Bold"/>
                          <a:cs typeface="Fira Sans Semi-Bold"/>
                          <a:sym typeface="Fira Sans Semi-Bold"/>
                        </a:rPr>
                        <a:t>revenue_percentage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Jacket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Indigo Rain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19.45</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Jacket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Khaki Suit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23.51</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Jacket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Grey Fashion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57.03</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Jeans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Navy Oversized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24.06</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4"/>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Jeans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Black Straight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58.15</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5"/>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Jeans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Cream Relaxed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17.79</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6"/>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Shirt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White Tee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37.43</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7"/>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Shirt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Blue Polo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53.60</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8"/>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Shirt</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Teal Button Up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8.98</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9"/>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Socks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Navy Solid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44.33</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0"/>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Socks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White Striped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20.18</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1"/>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Socks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Pink Fluro Polkadot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35.50</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630438" y="3391010"/>
            <a:ext cx="17058941" cy="4414001"/>
          </a:xfrm>
          <a:custGeom>
            <a:avLst/>
            <a:gdLst/>
            <a:ahLst/>
            <a:cxnLst/>
            <a:rect l="l" t="t" r="r" b="b"/>
            <a:pathLst>
              <a:path w="17058941" h="4414001">
                <a:moveTo>
                  <a:pt x="0" y="0"/>
                </a:moveTo>
                <a:lnTo>
                  <a:pt x="17058941" y="0"/>
                </a:lnTo>
                <a:lnTo>
                  <a:pt x="17058941" y="4414001"/>
                </a:lnTo>
                <a:lnTo>
                  <a:pt x="0" y="4414001"/>
                </a:lnTo>
                <a:lnTo>
                  <a:pt x="0" y="0"/>
                </a:lnTo>
                <a:close/>
              </a:path>
            </a:pathLst>
          </a:custGeom>
          <a:blipFill>
            <a:blip r:embed="rId2"/>
            <a:stretch>
              <a:fillRect/>
            </a:stretch>
          </a:blipFill>
        </p:spPr>
      </p:sp>
      <p:sp>
        <p:nvSpPr>
          <p:cNvPr id="6" name="TextBox 6"/>
          <p:cNvSpPr txBox="1"/>
          <p:nvPr/>
        </p:nvSpPr>
        <p:spPr>
          <a:xfrm>
            <a:off x="1841593" y="990600"/>
            <a:ext cx="1463663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 What is the percentage split of revenue by segment for each category?</a:t>
            </a:r>
          </a:p>
        </p:txBody>
      </p:sp>
      <p:sp>
        <p:nvSpPr>
          <p:cNvPr id="7" name="TextBox 7"/>
          <p:cNvSpPr txBox="1"/>
          <p:nvPr/>
        </p:nvSpPr>
        <p:spPr>
          <a:xfrm>
            <a:off x="1841593" y="1964944"/>
            <a:ext cx="14604813" cy="40767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analyzes how much revenue each segment contributes within specific product categories.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556729" y="3642614"/>
          <a:ext cx="15174543" cy="5304275"/>
        </p:xfrm>
        <a:graphic>
          <a:graphicData uri="http://schemas.openxmlformats.org/drawingml/2006/table">
            <a:tbl>
              <a:tblPr/>
              <a:tblGrid>
                <a:gridCol w="5058181">
                  <a:extLst>
                    <a:ext uri="{9D8B030D-6E8A-4147-A177-3AD203B41FA5}">
                      <a16:colId xmlns:a16="http://schemas.microsoft.com/office/drawing/2014/main" val="20000"/>
                    </a:ext>
                  </a:extLst>
                </a:gridCol>
                <a:gridCol w="5058181">
                  <a:extLst>
                    <a:ext uri="{9D8B030D-6E8A-4147-A177-3AD203B41FA5}">
                      <a16:colId xmlns:a16="http://schemas.microsoft.com/office/drawing/2014/main" val="20001"/>
                    </a:ext>
                  </a:extLst>
                </a:gridCol>
                <a:gridCol w="5058181">
                  <a:extLst>
                    <a:ext uri="{9D8B030D-6E8A-4147-A177-3AD203B41FA5}">
                      <a16:colId xmlns:a16="http://schemas.microsoft.com/office/drawing/2014/main" val="20002"/>
                    </a:ext>
                  </a:extLst>
                </a:gridCol>
              </a:tblGrid>
              <a:tr h="1091255">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category_name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segment_name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segment_revenue_percentage</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Socks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43.13</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Shirt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56.87</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Jeans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36.21</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1053255">
                <a:tc>
                  <a:txBody>
                    <a:bodyPr/>
                    <a:lstStyle/>
                    <a:p>
                      <a:pPr algn="ctr">
                        <a:lnSpc>
                          <a:spcPts val="3639"/>
                        </a:lnSpc>
                        <a:defRPr/>
                      </a:pPr>
                      <a:r>
                        <a:rPr lang="en-US" sz="2599">
                          <a:solidFill>
                            <a:srgbClr val="F4F4F4"/>
                          </a:solidFill>
                          <a:latin typeface="Fira Sans Light"/>
                          <a:ea typeface="Fira Sans Light"/>
                          <a:cs typeface="Fira Sans Light"/>
                          <a:sym typeface="Fira Sans Light"/>
                        </a:rPr>
                        <a:t>Womens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Jacket</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63.79</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1961918" y="990600"/>
            <a:ext cx="14364164"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 What is the percentage split of revenue by segment for each category?</a:t>
            </a:r>
          </a:p>
        </p:txBody>
      </p:sp>
      <p:sp>
        <p:nvSpPr>
          <p:cNvPr id="7" name="TextBox 7"/>
          <p:cNvSpPr txBox="1"/>
          <p:nvPr/>
        </p:nvSpPr>
        <p:spPr>
          <a:xfrm>
            <a:off x="1556729" y="2398427"/>
            <a:ext cx="14604813" cy="598171"/>
          </a:xfrm>
          <a:prstGeom prst="rect">
            <a:avLst/>
          </a:prstGeom>
        </p:spPr>
        <p:txBody>
          <a:bodyPr lIns="0" tIns="0" rIns="0" bIns="0" rtlCol="0" anchor="t">
            <a:spAutoFit/>
          </a:bodyPr>
          <a:lstStyle/>
          <a:p>
            <a:pPr marL="0" lvl="0" indent="0" algn="ctr">
              <a:lnSpc>
                <a:spcPts val="4949"/>
              </a:lnSpc>
            </a:pPr>
            <a:r>
              <a:rPr lang="en-US" sz="3299">
                <a:solidFill>
                  <a:srgbClr val="EAF9CE"/>
                </a:solidFill>
                <a:latin typeface="Open Sauce"/>
                <a:ea typeface="Open Sauce"/>
                <a:cs typeface="Open Sauce"/>
                <a:sym typeface="Open Sauce"/>
              </a:rPr>
              <a:t>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748157" y="2381304"/>
            <a:ext cx="16823502" cy="4353081"/>
          </a:xfrm>
          <a:custGeom>
            <a:avLst/>
            <a:gdLst/>
            <a:ahLst/>
            <a:cxnLst/>
            <a:rect l="l" t="t" r="r" b="b"/>
            <a:pathLst>
              <a:path w="16823502" h="4353081">
                <a:moveTo>
                  <a:pt x="0" y="0"/>
                </a:moveTo>
                <a:lnTo>
                  <a:pt x="16823503" y="0"/>
                </a:lnTo>
                <a:lnTo>
                  <a:pt x="16823503" y="4353081"/>
                </a:lnTo>
                <a:lnTo>
                  <a:pt x="0" y="4353081"/>
                </a:lnTo>
                <a:lnTo>
                  <a:pt x="0" y="0"/>
                </a:lnTo>
                <a:close/>
              </a:path>
            </a:pathLst>
          </a:custGeom>
          <a:blipFill>
            <a:blip r:embed="rId2"/>
            <a:stretch>
              <a:fillRect/>
            </a:stretch>
          </a:blipFill>
        </p:spPr>
      </p:sp>
      <p:sp>
        <p:nvSpPr>
          <p:cNvPr id="6" name="TextBox 6"/>
          <p:cNvSpPr txBox="1"/>
          <p:nvPr/>
        </p:nvSpPr>
        <p:spPr>
          <a:xfrm>
            <a:off x="1841593" y="727075"/>
            <a:ext cx="1463663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percentage split of total revenue by category?</a:t>
            </a:r>
          </a:p>
        </p:txBody>
      </p:sp>
      <p:sp>
        <p:nvSpPr>
          <p:cNvPr id="7" name="TextBox 7"/>
          <p:cNvSpPr txBox="1"/>
          <p:nvPr/>
        </p:nvSpPr>
        <p:spPr>
          <a:xfrm>
            <a:off x="1857502" y="1535484"/>
            <a:ext cx="14604813"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shows the overall revenue distribution across different product categories, helping identify which categories drive sales.</a:t>
            </a:r>
          </a:p>
        </p:txBody>
      </p:sp>
      <p:graphicFrame>
        <p:nvGraphicFramePr>
          <p:cNvPr id="8" name="Table 8"/>
          <p:cNvGraphicFramePr>
            <a:graphicFrameLocks noGrp="1"/>
          </p:cNvGraphicFramePr>
          <p:nvPr/>
        </p:nvGraphicFramePr>
        <p:xfrm>
          <a:off x="3592947" y="6734385"/>
          <a:ext cx="11102106" cy="2611463"/>
        </p:xfrm>
        <a:graphic>
          <a:graphicData uri="http://schemas.openxmlformats.org/drawingml/2006/table">
            <a:tbl>
              <a:tblPr/>
              <a:tblGrid>
                <a:gridCol w="5551053">
                  <a:extLst>
                    <a:ext uri="{9D8B030D-6E8A-4147-A177-3AD203B41FA5}">
                      <a16:colId xmlns:a16="http://schemas.microsoft.com/office/drawing/2014/main" val="20000"/>
                    </a:ext>
                  </a:extLst>
                </a:gridCol>
                <a:gridCol w="5551053">
                  <a:extLst>
                    <a:ext uri="{9D8B030D-6E8A-4147-A177-3AD203B41FA5}">
                      <a16:colId xmlns:a16="http://schemas.microsoft.com/office/drawing/2014/main" val="20001"/>
                    </a:ext>
                  </a:extLst>
                </a:gridCol>
              </a:tblGrid>
              <a:tr h="880313">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category_name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category_revenue_percentage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865575">
                <a:tc>
                  <a:txBody>
                    <a:bodyPr/>
                    <a:lstStyle/>
                    <a:p>
                      <a:pPr algn="ctr">
                        <a:lnSpc>
                          <a:spcPts val="3639"/>
                        </a:lnSpc>
                        <a:defRPr/>
                      </a:pPr>
                      <a:r>
                        <a:rPr lang="en-US" sz="2599">
                          <a:solidFill>
                            <a:srgbClr val="F4F4F4"/>
                          </a:solidFill>
                          <a:latin typeface="Fira Sans Light"/>
                          <a:ea typeface="Fira Sans Light"/>
                          <a:cs typeface="Fira Sans Light"/>
                          <a:sym typeface="Fira Sans Light"/>
                        </a:rPr>
                        <a:t>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55.38</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865575">
                <a:tc>
                  <a:txBody>
                    <a:bodyPr/>
                    <a:lstStyle/>
                    <a:p>
                      <a:pPr algn="ctr">
                        <a:lnSpc>
                          <a:spcPts val="3639"/>
                        </a:lnSpc>
                        <a:defRPr/>
                      </a:pPr>
                      <a:r>
                        <a:rPr lang="en-US" sz="2599">
                          <a:solidFill>
                            <a:srgbClr val="F4F4F4"/>
                          </a:solidFill>
                          <a:latin typeface="Fira Sans Light"/>
                          <a:ea typeface="Fira Sans Light"/>
                          <a:cs typeface="Fira Sans Light"/>
                          <a:sym typeface="Fira Sans Light"/>
                        </a:rPr>
                        <a:t>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44.62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053739"/>
            <a:chOff x="0" y="0"/>
            <a:chExt cx="4816593" cy="1067651"/>
          </a:xfrm>
        </p:grpSpPr>
        <p:sp>
          <p:nvSpPr>
            <p:cNvPr id="3" name="Freeform 3"/>
            <p:cNvSpPr/>
            <p:nvPr/>
          </p:nvSpPr>
          <p:spPr>
            <a:xfrm>
              <a:off x="0" y="0"/>
              <a:ext cx="4816592" cy="1067651"/>
            </a:xfrm>
            <a:custGeom>
              <a:avLst/>
              <a:gdLst/>
              <a:ahLst/>
              <a:cxnLst/>
              <a:rect l="l" t="t" r="r" b="b"/>
              <a:pathLst>
                <a:path w="4816592" h="1067651">
                  <a:moveTo>
                    <a:pt x="0" y="0"/>
                  </a:moveTo>
                  <a:lnTo>
                    <a:pt x="4816592" y="0"/>
                  </a:lnTo>
                  <a:lnTo>
                    <a:pt x="4816592" y="1067651"/>
                  </a:lnTo>
                  <a:lnTo>
                    <a:pt x="0" y="1067651"/>
                  </a:lnTo>
                  <a:close/>
                </a:path>
              </a:pathLst>
            </a:custGeom>
            <a:solidFill>
              <a:srgbClr val="052A47"/>
            </a:solidFill>
            <a:ln cap="sq">
              <a:noFill/>
              <a:prstDash val="solid"/>
              <a:miter/>
            </a:ln>
          </p:spPr>
        </p:sp>
        <p:sp>
          <p:nvSpPr>
            <p:cNvPr id="4" name="TextBox 4"/>
            <p:cNvSpPr txBox="1"/>
            <p:nvPr/>
          </p:nvSpPr>
          <p:spPr>
            <a:xfrm>
              <a:off x="0" y="-47625"/>
              <a:ext cx="4816593" cy="11152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4053739"/>
          </a:xfrm>
          <a:custGeom>
            <a:avLst/>
            <a:gdLst/>
            <a:ahLst/>
            <a:cxnLst/>
            <a:rect l="l" t="t" r="r" b="b"/>
            <a:pathLst>
              <a:path w="18288000" h="4053739">
                <a:moveTo>
                  <a:pt x="0" y="0"/>
                </a:moveTo>
                <a:lnTo>
                  <a:pt x="18288000" y="0"/>
                </a:lnTo>
                <a:lnTo>
                  <a:pt x="18288000" y="4053739"/>
                </a:lnTo>
                <a:lnTo>
                  <a:pt x="0" y="4053739"/>
                </a:lnTo>
                <a:lnTo>
                  <a:pt x="0" y="0"/>
                </a:lnTo>
                <a:close/>
              </a:path>
            </a:pathLst>
          </a:custGeom>
          <a:blipFill>
            <a:blip r:embed="rId2">
              <a:alphaModFix amt="52000"/>
            </a:blip>
            <a:stretch>
              <a:fillRect t="-25349" b="-175221"/>
            </a:stretch>
          </a:blipFill>
        </p:spPr>
      </p:sp>
      <p:sp>
        <p:nvSpPr>
          <p:cNvPr id="6" name="Freeform 6"/>
          <p:cNvSpPr/>
          <p:nvPr/>
        </p:nvSpPr>
        <p:spPr>
          <a:xfrm>
            <a:off x="9374818" y="-2586212"/>
            <a:ext cx="9619282" cy="5963955"/>
          </a:xfrm>
          <a:custGeom>
            <a:avLst/>
            <a:gdLst/>
            <a:ahLst/>
            <a:cxnLst/>
            <a:rect l="l" t="t" r="r" b="b"/>
            <a:pathLst>
              <a:path w="9619282" h="5963955">
                <a:moveTo>
                  <a:pt x="0" y="0"/>
                </a:moveTo>
                <a:lnTo>
                  <a:pt x="9619282" y="0"/>
                </a:lnTo>
                <a:lnTo>
                  <a:pt x="9619282" y="5963954"/>
                </a:lnTo>
                <a:lnTo>
                  <a:pt x="0" y="59639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8345096" y="-1016743"/>
            <a:ext cx="5903940" cy="3660443"/>
          </a:xfrm>
          <a:custGeom>
            <a:avLst/>
            <a:gdLst/>
            <a:ahLst/>
            <a:cxnLst/>
            <a:rect l="l" t="t" r="r" b="b"/>
            <a:pathLst>
              <a:path w="5903940" h="3660443">
                <a:moveTo>
                  <a:pt x="0" y="0"/>
                </a:moveTo>
                <a:lnTo>
                  <a:pt x="5903940" y="0"/>
                </a:lnTo>
                <a:lnTo>
                  <a:pt x="5903940" y="3660443"/>
                </a:lnTo>
                <a:lnTo>
                  <a:pt x="0" y="36604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8" name="Group 8"/>
          <p:cNvGrpSpPr/>
          <p:nvPr/>
        </p:nvGrpSpPr>
        <p:grpSpPr>
          <a:xfrm>
            <a:off x="2778327" y="2245814"/>
            <a:ext cx="12731346" cy="5171309"/>
            <a:chOff x="0" y="0"/>
            <a:chExt cx="3353112" cy="1361991"/>
          </a:xfrm>
        </p:grpSpPr>
        <p:sp>
          <p:nvSpPr>
            <p:cNvPr id="9" name="Freeform 9"/>
            <p:cNvSpPr/>
            <p:nvPr/>
          </p:nvSpPr>
          <p:spPr>
            <a:xfrm>
              <a:off x="0" y="0"/>
              <a:ext cx="3353112" cy="1361991"/>
            </a:xfrm>
            <a:custGeom>
              <a:avLst/>
              <a:gdLst/>
              <a:ahLst/>
              <a:cxnLst/>
              <a:rect l="l" t="t" r="r" b="b"/>
              <a:pathLst>
                <a:path w="3353112" h="1361991">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id="10" name="TextBox 10"/>
            <p:cNvSpPr txBox="1"/>
            <p:nvPr/>
          </p:nvSpPr>
          <p:spPr>
            <a:xfrm>
              <a:off x="0" y="-19050"/>
              <a:ext cx="3353112" cy="13810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3558350" y="3852129"/>
            <a:ext cx="11150794" cy="2977478"/>
          </a:xfrm>
          <a:prstGeom prst="rect">
            <a:avLst/>
          </a:prstGeom>
        </p:spPr>
        <p:txBody>
          <a:bodyPr lIns="0" tIns="0" rIns="0" bIns="0" rtlCol="0" anchor="t">
            <a:spAutoFit/>
          </a:bodyPr>
          <a:lstStyle/>
          <a:p>
            <a:pPr algn="ctr">
              <a:lnSpc>
                <a:spcPts val="3950"/>
              </a:lnSpc>
            </a:pPr>
            <a:r>
              <a:rPr lang="en-US" sz="2469">
                <a:solidFill>
                  <a:srgbClr val="FFFFFF"/>
                </a:solidFill>
                <a:latin typeface="Open Sauce"/>
                <a:ea typeface="Open Sauce"/>
                <a:cs typeface="Open Sauce"/>
                <a:sym typeface="Open Sauce"/>
              </a:rPr>
              <a:t>Balanced Tree Clothing Company specializes in providing a curated selection of clothing and lifestyle wear for modern adventurers. To maintain a competitive edge, the company seeks to analyze its sales performance, understand customer behaviors, and generate financial reports to inform business decisions. Danny, the CEO, emphasizes the need for actionable insights to enhance overall business operations.</a:t>
            </a:r>
          </a:p>
        </p:txBody>
      </p:sp>
      <p:sp>
        <p:nvSpPr>
          <p:cNvPr id="12" name="TextBox 12"/>
          <p:cNvSpPr txBox="1"/>
          <p:nvPr/>
        </p:nvSpPr>
        <p:spPr>
          <a:xfrm>
            <a:off x="5679731" y="2561553"/>
            <a:ext cx="6928538" cy="1158738"/>
          </a:xfrm>
          <a:prstGeom prst="rect">
            <a:avLst/>
          </a:prstGeom>
        </p:spPr>
        <p:txBody>
          <a:bodyPr lIns="0" tIns="0" rIns="0" bIns="0" rtlCol="0" anchor="t">
            <a:spAutoFit/>
          </a:bodyPr>
          <a:lstStyle/>
          <a:p>
            <a:pPr marL="0" lvl="0" indent="0" algn="ctr">
              <a:lnSpc>
                <a:spcPts val="9582"/>
              </a:lnSpc>
              <a:spcBef>
                <a:spcPct val="0"/>
              </a:spcBef>
            </a:pPr>
            <a:r>
              <a:rPr lang="en-US" sz="6844" b="1" spc="-136">
                <a:solidFill>
                  <a:srgbClr val="FDFBFB"/>
                </a:solidFill>
                <a:latin typeface="Open Sauce Bold"/>
                <a:ea typeface="Open Sauce Bold"/>
                <a:cs typeface="Open Sauce Bold"/>
                <a:sym typeface="Open Sauce Bold"/>
              </a:rPr>
              <a:t>Introduction</a:t>
            </a:r>
          </a:p>
        </p:txBody>
      </p:sp>
      <p:grpSp>
        <p:nvGrpSpPr>
          <p:cNvPr id="13" name="Group 13"/>
          <p:cNvGrpSpPr/>
          <p:nvPr/>
        </p:nvGrpSpPr>
        <p:grpSpPr>
          <a:xfrm>
            <a:off x="16113923" y="9258300"/>
            <a:ext cx="327444" cy="3274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5" name="TextBox 1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6" name="Group 16"/>
          <p:cNvGrpSpPr/>
          <p:nvPr/>
        </p:nvGrpSpPr>
        <p:grpSpPr>
          <a:xfrm>
            <a:off x="15648108" y="9258300"/>
            <a:ext cx="327444" cy="3274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8" name="TextBox 1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9" name="Group 19"/>
          <p:cNvGrpSpPr/>
          <p:nvPr/>
        </p:nvGrpSpPr>
        <p:grpSpPr>
          <a:xfrm>
            <a:off x="15161723" y="9258300"/>
            <a:ext cx="327444" cy="32744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1" name="TextBox 21"/>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646314" y="3869720"/>
            <a:ext cx="16995373" cy="4397553"/>
          </a:xfrm>
          <a:custGeom>
            <a:avLst/>
            <a:gdLst/>
            <a:ahLst/>
            <a:cxnLst/>
            <a:rect l="l" t="t" r="r" b="b"/>
            <a:pathLst>
              <a:path w="16995373" h="4397553">
                <a:moveTo>
                  <a:pt x="0" y="0"/>
                </a:moveTo>
                <a:lnTo>
                  <a:pt x="16995372" y="0"/>
                </a:lnTo>
                <a:lnTo>
                  <a:pt x="16995372" y="4397553"/>
                </a:lnTo>
                <a:lnTo>
                  <a:pt x="0" y="4397553"/>
                </a:lnTo>
                <a:lnTo>
                  <a:pt x="0" y="0"/>
                </a:lnTo>
                <a:close/>
              </a:path>
            </a:pathLst>
          </a:custGeom>
          <a:blipFill>
            <a:blip r:embed="rId2"/>
            <a:stretch>
              <a:fillRect/>
            </a:stretch>
          </a:blipFill>
        </p:spPr>
      </p:sp>
      <p:sp>
        <p:nvSpPr>
          <p:cNvPr id="6" name="TextBox 6"/>
          <p:cNvSpPr txBox="1"/>
          <p:nvPr/>
        </p:nvSpPr>
        <p:spPr>
          <a:xfrm>
            <a:off x="1841593" y="990600"/>
            <a:ext cx="14636630"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total transaction “penetration” for each product?</a:t>
            </a:r>
          </a:p>
        </p:txBody>
      </p:sp>
      <p:sp>
        <p:nvSpPr>
          <p:cNvPr id="7" name="TextBox 7"/>
          <p:cNvSpPr txBox="1"/>
          <p:nvPr/>
        </p:nvSpPr>
        <p:spPr>
          <a:xfrm>
            <a:off x="1282588" y="2261250"/>
            <a:ext cx="15754642"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calculates the penetration rate of each product by dividing the number of transactions where the product was sold by the total number of transactions. It helps assess product popularity and market presence.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3096850" y="661232"/>
          <a:ext cx="12094300" cy="8964541"/>
        </p:xfrm>
        <a:graphic>
          <a:graphicData uri="http://schemas.openxmlformats.org/drawingml/2006/table">
            <a:tbl>
              <a:tblPr/>
              <a:tblGrid>
                <a:gridCol w="6047150">
                  <a:extLst>
                    <a:ext uri="{9D8B030D-6E8A-4147-A177-3AD203B41FA5}">
                      <a16:colId xmlns:a16="http://schemas.microsoft.com/office/drawing/2014/main" val="20000"/>
                    </a:ext>
                  </a:extLst>
                </a:gridCol>
                <a:gridCol w="6047150">
                  <a:extLst>
                    <a:ext uri="{9D8B030D-6E8A-4147-A177-3AD203B41FA5}">
                      <a16:colId xmlns:a16="http://schemas.microsoft.com/office/drawing/2014/main" val="20001"/>
                    </a:ext>
                  </a:extLst>
                </a:gridCol>
              </a:tblGrid>
              <a:tr h="704401">
                <a:tc>
                  <a:txBody>
                    <a:bodyPr/>
                    <a:lstStyle/>
                    <a:p>
                      <a:pPr algn="ctr">
                        <a:lnSpc>
                          <a:spcPts val="3360"/>
                        </a:lnSpc>
                        <a:defRPr/>
                      </a:pPr>
                      <a:r>
                        <a:rPr lang="en-US" sz="2400" b="1">
                          <a:solidFill>
                            <a:srgbClr val="000000"/>
                          </a:solidFill>
                          <a:latin typeface="Fira Sans Semi-Bold"/>
                          <a:ea typeface="Fira Sans Semi-Bold"/>
                          <a:cs typeface="Fira Sans Semi-Bold"/>
                          <a:sym typeface="Fira Sans Semi-Bold"/>
                        </a:rPr>
                        <a:t>product_name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360"/>
                        </a:lnSpc>
                        <a:defRPr/>
                      </a:pPr>
                      <a:r>
                        <a:rPr lang="en-US" sz="2400" b="1">
                          <a:solidFill>
                            <a:srgbClr val="000000"/>
                          </a:solidFill>
                          <a:latin typeface="Fira Sans Semi-Bold"/>
                          <a:ea typeface="Fira Sans Semi-Bold"/>
                          <a:cs typeface="Fira Sans Semi-Bold"/>
                          <a:sym typeface="Fira Sans Semi-Bold"/>
                        </a:rPr>
                        <a:t>penetration_percentage</a:t>
                      </a:r>
                      <a:endParaRPr lang="en-US" sz="1100"/>
                    </a:p>
                  </a:txBody>
                  <a:tcPr marL="0" marR="0" marT="0" marB="0"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Black Straight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49.84</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Blue Polo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50.72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Cream Relaxed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49.72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Grey Fashion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51.00</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4"/>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Indigo Rain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50.00</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5"/>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Khaki Suit Jacket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49.88</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6"/>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Navy Oversized Jeans - Womens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50.96</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7"/>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Navy Solid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51.24</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8"/>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Pink Fluro Polkadot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50.32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9"/>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Teal Button Up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49.68</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0"/>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White Striped Socks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49.72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1"/>
                  </a:ext>
                </a:extLst>
              </a:tr>
              <a:tr h="688345">
                <a:tc>
                  <a:txBody>
                    <a:bodyPr/>
                    <a:lstStyle/>
                    <a:p>
                      <a:pPr algn="ctr">
                        <a:lnSpc>
                          <a:spcPts val="2940"/>
                        </a:lnSpc>
                        <a:defRPr/>
                      </a:pPr>
                      <a:r>
                        <a:rPr lang="en-US" sz="2100">
                          <a:solidFill>
                            <a:srgbClr val="F4F4F4"/>
                          </a:solidFill>
                          <a:latin typeface="Fira Sans Light"/>
                          <a:ea typeface="Fira Sans Light"/>
                          <a:cs typeface="Fira Sans Light"/>
                          <a:sym typeface="Fira Sans Light"/>
                        </a:rPr>
                        <a:t>White Tee Shirt - Mens</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2940"/>
                        </a:lnSpc>
                        <a:defRPr/>
                      </a:pPr>
                      <a:r>
                        <a:rPr lang="en-US" sz="2100">
                          <a:solidFill>
                            <a:srgbClr val="F4F4F4"/>
                          </a:solidFill>
                          <a:latin typeface="Fira Sans Light"/>
                          <a:ea typeface="Fira Sans Light"/>
                          <a:cs typeface="Fira Sans Light"/>
                          <a:sym typeface="Fira Sans Light"/>
                        </a:rPr>
                        <a:t>50.72</a:t>
                      </a:r>
                      <a:endParaRPr lang="en-US" sz="1100"/>
                    </a:p>
                  </a:txBody>
                  <a:tcPr marL="0" marR="0" marT="0" marB="0"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762594" y="2934966"/>
            <a:ext cx="14794629" cy="6953476"/>
          </a:xfrm>
          <a:custGeom>
            <a:avLst/>
            <a:gdLst/>
            <a:ahLst/>
            <a:cxnLst/>
            <a:rect l="l" t="t" r="r" b="b"/>
            <a:pathLst>
              <a:path w="14794629" h="6953476">
                <a:moveTo>
                  <a:pt x="0" y="0"/>
                </a:moveTo>
                <a:lnTo>
                  <a:pt x="14794629" y="0"/>
                </a:lnTo>
                <a:lnTo>
                  <a:pt x="14794629" y="6953476"/>
                </a:lnTo>
                <a:lnTo>
                  <a:pt x="0" y="6953476"/>
                </a:lnTo>
                <a:lnTo>
                  <a:pt x="0" y="0"/>
                </a:lnTo>
                <a:close/>
              </a:path>
            </a:pathLst>
          </a:custGeom>
          <a:blipFill>
            <a:blip r:embed="rId2"/>
            <a:stretch>
              <a:fillRect/>
            </a:stretch>
          </a:blipFill>
        </p:spPr>
      </p:sp>
      <p:sp>
        <p:nvSpPr>
          <p:cNvPr id="6" name="TextBox 6"/>
          <p:cNvSpPr txBox="1"/>
          <p:nvPr/>
        </p:nvSpPr>
        <p:spPr>
          <a:xfrm>
            <a:off x="1841593" y="990600"/>
            <a:ext cx="14636630" cy="11366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most common combination of at least 1 quantity of any 3 products in a single transaction?</a:t>
            </a:r>
          </a:p>
        </p:txBody>
      </p:sp>
      <p:sp>
        <p:nvSpPr>
          <p:cNvPr id="7" name="TextBox 7"/>
          <p:cNvSpPr txBox="1"/>
          <p:nvPr/>
        </p:nvSpPr>
        <p:spPr>
          <a:xfrm>
            <a:off x="1282588" y="2261250"/>
            <a:ext cx="15754642" cy="845820"/>
          </a:xfrm>
          <a:prstGeom prst="rect">
            <a:avLst/>
          </a:prstGeom>
        </p:spPr>
        <p:txBody>
          <a:bodyPr lIns="0" tIns="0" rIns="0" bIns="0" rtlCol="0" anchor="t">
            <a:spAutoFit/>
          </a:bodyPr>
          <a:lstStyle/>
          <a:p>
            <a:pPr marL="0" lvl="0" indent="0" algn="ctr">
              <a:lnSpc>
                <a:spcPts val="3450"/>
              </a:lnSpc>
            </a:pPr>
            <a:r>
              <a:rPr lang="en-US" sz="2300">
                <a:solidFill>
                  <a:srgbClr val="EAF9CE"/>
                </a:solidFill>
                <a:latin typeface="Open Sauce"/>
                <a:ea typeface="Open Sauce"/>
                <a:cs typeface="Open Sauce"/>
                <a:sym typeface="Open Sauce"/>
              </a:rPr>
              <a:t>This identifies the most frequently purchased combination of three products in one transaction, providing insights into customer preferences and potential bundling opportunities.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651"/>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nvGraphicFramePr>
        <p:xfrm>
          <a:off x="1271865" y="4184036"/>
          <a:ext cx="15174542" cy="3152775"/>
        </p:xfrm>
        <a:graphic>
          <a:graphicData uri="http://schemas.openxmlformats.org/drawingml/2006/table">
            <a:tbl>
              <a:tblPr/>
              <a:tblGrid>
                <a:gridCol w="12634354">
                  <a:extLst>
                    <a:ext uri="{9D8B030D-6E8A-4147-A177-3AD203B41FA5}">
                      <a16:colId xmlns:a16="http://schemas.microsoft.com/office/drawing/2014/main" val="20000"/>
                    </a:ext>
                  </a:extLst>
                </a:gridCol>
                <a:gridCol w="2540188">
                  <a:extLst>
                    <a:ext uri="{9D8B030D-6E8A-4147-A177-3AD203B41FA5}">
                      <a16:colId xmlns:a16="http://schemas.microsoft.com/office/drawing/2014/main" val="20001"/>
                    </a:ext>
                  </a:extLst>
                </a:gridCol>
              </a:tblGrid>
              <a:tr h="1360772">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product_combination</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tc>
                  <a:txBody>
                    <a:bodyPr/>
                    <a:lstStyle/>
                    <a:p>
                      <a:pPr algn="ctr">
                        <a:lnSpc>
                          <a:spcPts val="3780"/>
                        </a:lnSpc>
                        <a:defRPr/>
                      </a:pPr>
                      <a:r>
                        <a:rPr lang="en-US" sz="2700" b="1">
                          <a:solidFill>
                            <a:srgbClr val="000000"/>
                          </a:solidFill>
                          <a:latin typeface="Fira Sans Semi-Bold"/>
                          <a:ea typeface="Fira Sans Semi-Bold"/>
                          <a:cs typeface="Fira Sans Semi-Bold"/>
                          <a:sym typeface="Fira Sans Semi-Bold"/>
                        </a:rPr>
                        <a:t>combination_count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792003">
                <a:tc>
                  <a:txBody>
                    <a:bodyPr/>
                    <a:lstStyle/>
                    <a:p>
                      <a:pPr algn="ctr">
                        <a:lnSpc>
                          <a:spcPts val="3639"/>
                        </a:lnSpc>
                        <a:defRPr/>
                      </a:pPr>
                      <a:r>
                        <a:rPr lang="en-US" sz="2599">
                          <a:solidFill>
                            <a:srgbClr val="F4F4F4"/>
                          </a:solidFill>
                          <a:latin typeface="Fira Sans Light"/>
                          <a:ea typeface="Fira Sans Light"/>
                          <a:cs typeface="Fira Sans Light"/>
                          <a:sym typeface="Fira Sans Light"/>
                        </a:rPr>
                        <a:t>Navy Oversized Jeans - Womens, Black Straight Jeans - Womens, Cream Relaxed Jeans - Womens, Grey Fashion Jacket - Womens, White Tee Shirt - Mens, Teal Button Up Shirt - Mens, Navy Solid Socks - Mens, Pink Fluro Polkadot Socks - Mens</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tc>
                  <a:txBody>
                    <a:bodyPr/>
                    <a:lstStyle/>
                    <a:p>
                      <a:pPr algn="ctr">
                        <a:lnSpc>
                          <a:spcPts val="3639"/>
                        </a:lnSpc>
                        <a:defRPr/>
                      </a:pPr>
                      <a:r>
                        <a:rPr lang="en-US" sz="2599">
                          <a:solidFill>
                            <a:srgbClr val="F4F4F4"/>
                          </a:solidFill>
                          <a:latin typeface="Fira Sans Light"/>
                          <a:ea typeface="Fira Sans Light"/>
                          <a:cs typeface="Fira Sans Light"/>
                          <a:sym typeface="Fira Sans Light"/>
                        </a:rPr>
                        <a:t>5</a:t>
                      </a:r>
                      <a:endParaRPr lang="en-US" sz="110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6" name="TextBox 6"/>
          <p:cNvSpPr txBox="1"/>
          <p:nvPr/>
        </p:nvSpPr>
        <p:spPr>
          <a:xfrm>
            <a:off x="2082243" y="990600"/>
            <a:ext cx="13789187" cy="1708149"/>
          </a:xfrm>
          <a:prstGeom prst="rect">
            <a:avLst/>
          </a:prstGeom>
        </p:spPr>
        <p:txBody>
          <a:bodyPr lIns="0" tIns="0" rIns="0" bIns="0" rtlCol="0" anchor="t">
            <a:spAutoFit/>
          </a:bodyPr>
          <a:lstStyle/>
          <a:p>
            <a:pPr algn="ctr">
              <a:lnSpc>
                <a:spcPts val="4550"/>
              </a:lnSpc>
            </a:pPr>
            <a:r>
              <a:rPr lang="en-US" sz="3500" b="1" spc="-35">
                <a:solidFill>
                  <a:srgbClr val="F4F4F4"/>
                </a:solidFill>
                <a:latin typeface="Fira Sans Medium"/>
                <a:ea typeface="Fira Sans Medium"/>
                <a:cs typeface="Fira Sans Medium"/>
                <a:sym typeface="Fira Sans Medium"/>
              </a:rPr>
              <a:t>What is the most common combination of at least 1 quantity of any 3 products in a single transaction?</a:t>
            </a:r>
          </a:p>
          <a:p>
            <a:pPr algn="ctr">
              <a:lnSpc>
                <a:spcPts val="4550"/>
              </a:lnSpc>
              <a:spcBef>
                <a:spcPct val="0"/>
              </a:spcBef>
            </a:pPr>
            <a:endParaRPr lang="en-US" sz="3500" b="1" spc="-35">
              <a:solidFill>
                <a:srgbClr val="F4F4F4"/>
              </a:solidFill>
              <a:latin typeface="Fira Sans Medium"/>
              <a:ea typeface="Fira Sans Medium"/>
              <a:cs typeface="Fira Sans Medium"/>
              <a:sym typeface="Fira Sans Medium"/>
            </a:endParaRPr>
          </a:p>
        </p:txBody>
      </p:sp>
      <p:sp>
        <p:nvSpPr>
          <p:cNvPr id="7" name="TextBox 7"/>
          <p:cNvSpPr txBox="1"/>
          <p:nvPr/>
        </p:nvSpPr>
        <p:spPr>
          <a:xfrm>
            <a:off x="1556729" y="2398427"/>
            <a:ext cx="14604813" cy="598171"/>
          </a:xfrm>
          <a:prstGeom prst="rect">
            <a:avLst/>
          </a:prstGeom>
        </p:spPr>
        <p:txBody>
          <a:bodyPr lIns="0" tIns="0" rIns="0" bIns="0" rtlCol="0" anchor="t">
            <a:spAutoFit/>
          </a:bodyPr>
          <a:lstStyle/>
          <a:p>
            <a:pPr marL="0" lvl="0" indent="0" algn="ctr">
              <a:lnSpc>
                <a:spcPts val="4949"/>
              </a:lnSpc>
            </a:pPr>
            <a:r>
              <a:rPr lang="en-US" sz="3299">
                <a:solidFill>
                  <a:srgbClr val="EAF9CE"/>
                </a:solidFill>
                <a:latin typeface="Open Sauce"/>
                <a:ea typeface="Open Sauce"/>
                <a:cs typeface="Open Sauce"/>
                <a:sym typeface="Open Sauce"/>
              </a:rPr>
              <a:t>OUTPUT: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42182"/>
            <a:chOff x="0" y="0"/>
            <a:chExt cx="4816593" cy="2697529"/>
          </a:xfrm>
        </p:grpSpPr>
        <p:sp>
          <p:nvSpPr>
            <p:cNvPr id="3" name="Freeform 3"/>
            <p:cNvSpPr/>
            <p:nvPr/>
          </p:nvSpPr>
          <p:spPr>
            <a:xfrm>
              <a:off x="0" y="0"/>
              <a:ext cx="4816592" cy="2697529"/>
            </a:xfrm>
            <a:custGeom>
              <a:avLst/>
              <a:gdLst/>
              <a:ahLst/>
              <a:cxnLst/>
              <a:rect l="l" t="t" r="r" b="b"/>
              <a:pathLst>
                <a:path w="4816592" h="2697529">
                  <a:moveTo>
                    <a:pt x="0" y="0"/>
                  </a:moveTo>
                  <a:lnTo>
                    <a:pt x="4816592" y="0"/>
                  </a:lnTo>
                  <a:lnTo>
                    <a:pt x="4816592" y="2697529"/>
                  </a:lnTo>
                  <a:lnTo>
                    <a:pt x="0" y="2697529"/>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5629"/>
            </a:xfrm>
            <a:prstGeom prst="rect">
              <a:avLst/>
            </a:prstGeom>
          </p:spPr>
          <p:txBody>
            <a:bodyPr lIns="50800" tIns="50800" rIns="50800" bIns="50800" rtlCol="0" anchor="ctr"/>
            <a:lstStyle/>
            <a:p>
              <a:pPr algn="ctr">
                <a:lnSpc>
                  <a:spcPts val="3035"/>
                </a:lnSpc>
              </a:pPr>
              <a:endParaRPr/>
            </a:p>
          </p:txBody>
        </p:sp>
      </p:grpSp>
      <p:sp>
        <p:nvSpPr>
          <p:cNvPr id="5" name="TextBox 5"/>
          <p:cNvSpPr txBox="1"/>
          <p:nvPr/>
        </p:nvSpPr>
        <p:spPr>
          <a:xfrm>
            <a:off x="1028700" y="881865"/>
            <a:ext cx="8393324"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Challenges &amp; Issues Faced</a:t>
            </a:r>
          </a:p>
        </p:txBody>
      </p:sp>
      <p:sp>
        <p:nvSpPr>
          <p:cNvPr id="6" name="TextBox 6"/>
          <p:cNvSpPr txBox="1"/>
          <p:nvPr/>
        </p:nvSpPr>
        <p:spPr>
          <a:xfrm>
            <a:off x="1028700" y="1948287"/>
            <a:ext cx="6592302"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Data Quality and Consistency: </a:t>
            </a:r>
          </a:p>
        </p:txBody>
      </p:sp>
      <p:sp>
        <p:nvSpPr>
          <p:cNvPr id="7" name="TextBox 7"/>
          <p:cNvSpPr txBox="1"/>
          <p:nvPr/>
        </p:nvSpPr>
        <p:spPr>
          <a:xfrm>
            <a:off x="1028700" y="2555296"/>
            <a:ext cx="16555757"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Inconsistent data types across tables complicated joins and aggregations, requiring additional data cleansing steps, such as casting columns and standardizing formats, to ensure reliable results.</a:t>
            </a:r>
          </a:p>
        </p:txBody>
      </p:sp>
      <p:sp>
        <p:nvSpPr>
          <p:cNvPr id="8" name="TextBox 8"/>
          <p:cNvSpPr txBox="1"/>
          <p:nvPr/>
        </p:nvSpPr>
        <p:spPr>
          <a:xfrm>
            <a:off x="1028700" y="3802706"/>
            <a:ext cx="4493466"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Return on Investment</a:t>
            </a:r>
          </a:p>
        </p:txBody>
      </p:sp>
      <p:sp>
        <p:nvSpPr>
          <p:cNvPr id="9" name="TextBox 9"/>
          <p:cNvSpPr txBox="1"/>
          <p:nvPr/>
        </p:nvSpPr>
        <p:spPr>
          <a:xfrm>
            <a:off x="1028700" y="4407226"/>
            <a:ext cx="16230600"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Large datasets led to slow query execution times for complex aggregations. To enhance performance, I implemented optimization strategies, including indexing key columns and simplifying queries where possible.</a:t>
            </a:r>
          </a:p>
        </p:txBody>
      </p:sp>
      <p:sp>
        <p:nvSpPr>
          <p:cNvPr id="10" name="TextBox 10"/>
          <p:cNvSpPr txBox="1"/>
          <p:nvPr/>
        </p:nvSpPr>
        <p:spPr>
          <a:xfrm>
            <a:off x="949362" y="5504425"/>
            <a:ext cx="7455238"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Customer Satisfaction</a:t>
            </a:r>
          </a:p>
        </p:txBody>
      </p:sp>
      <p:sp>
        <p:nvSpPr>
          <p:cNvPr id="11" name="TextBox 11"/>
          <p:cNvSpPr txBox="1"/>
          <p:nvPr/>
        </p:nvSpPr>
        <p:spPr>
          <a:xfrm>
            <a:off x="989031" y="6108945"/>
            <a:ext cx="16270269" cy="84582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Some analyses required intricate SQL queries that were challenging to understand. I simplified these queries by breaking them into smaller components and adding comments for clarity, making them easier for future users.</a:t>
            </a:r>
          </a:p>
        </p:txBody>
      </p:sp>
      <p:sp>
        <p:nvSpPr>
          <p:cNvPr id="12" name="TextBox 12"/>
          <p:cNvSpPr txBox="1"/>
          <p:nvPr/>
        </p:nvSpPr>
        <p:spPr>
          <a:xfrm>
            <a:off x="949362" y="7304050"/>
            <a:ext cx="7250859"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Customer Satisfaction</a:t>
            </a:r>
          </a:p>
        </p:txBody>
      </p:sp>
      <p:sp>
        <p:nvSpPr>
          <p:cNvPr id="13" name="TextBox 13"/>
          <p:cNvSpPr txBox="1"/>
          <p:nvPr/>
        </p:nvSpPr>
        <p:spPr>
          <a:xfrm>
            <a:off x="949362" y="7908570"/>
            <a:ext cx="16309938" cy="1283970"/>
          </a:xfrm>
          <a:prstGeom prst="rect">
            <a:avLst/>
          </a:prstGeom>
        </p:spPr>
        <p:txBody>
          <a:bodyPr lIns="0" tIns="0" rIns="0" bIns="0" rtlCol="0" anchor="t">
            <a:spAutoFit/>
          </a:bodyPr>
          <a:lstStyle/>
          <a:p>
            <a:pPr marL="0" lvl="0" indent="0" algn="l">
              <a:lnSpc>
                <a:spcPts val="3450"/>
              </a:lnSpc>
            </a:pPr>
            <a:r>
              <a:rPr lang="en-US" sz="2300">
                <a:solidFill>
                  <a:srgbClr val="343432"/>
                </a:solidFill>
                <a:latin typeface="Open Sauce"/>
                <a:ea typeface="Open Sauce"/>
                <a:cs typeface="Open Sauce"/>
                <a:sym typeface="Open Sauce"/>
              </a:rPr>
              <a:t>Analyzing member versus non-member transactions highlighted the need for deeper insights into customer behavior. I addressed this by segmenting the data more effectively and performing further exploratory analysis to identify distinct patterns.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413477" cy="5314938"/>
            <a:chOff x="0" y="0"/>
            <a:chExt cx="1952521" cy="1399819"/>
          </a:xfrm>
        </p:grpSpPr>
        <p:sp>
          <p:nvSpPr>
            <p:cNvPr id="3" name="Freeform 3"/>
            <p:cNvSpPr/>
            <p:nvPr/>
          </p:nvSpPr>
          <p:spPr>
            <a:xfrm>
              <a:off x="0" y="0"/>
              <a:ext cx="1952521" cy="1399819"/>
            </a:xfrm>
            <a:custGeom>
              <a:avLst/>
              <a:gdLst/>
              <a:ahLst/>
              <a:cxnLst/>
              <a:rect l="l" t="t" r="r" b="b"/>
              <a:pathLst>
                <a:path w="1952521" h="1399819">
                  <a:moveTo>
                    <a:pt x="0" y="0"/>
                  </a:moveTo>
                  <a:lnTo>
                    <a:pt x="1952521" y="0"/>
                  </a:lnTo>
                  <a:lnTo>
                    <a:pt x="1952521" y="1399819"/>
                  </a:lnTo>
                  <a:lnTo>
                    <a:pt x="0" y="1399819"/>
                  </a:lnTo>
                  <a:close/>
                </a:path>
              </a:pathLst>
            </a:custGeom>
            <a:solidFill>
              <a:srgbClr val="A4E473"/>
            </a:solidFill>
          </p:spPr>
        </p:sp>
        <p:sp>
          <p:nvSpPr>
            <p:cNvPr id="4" name="TextBox 4"/>
            <p:cNvSpPr txBox="1"/>
            <p:nvPr/>
          </p:nvSpPr>
          <p:spPr>
            <a:xfrm>
              <a:off x="0" y="-38100"/>
              <a:ext cx="1952521" cy="14379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5260020"/>
            <a:ext cx="7413477" cy="5026980"/>
            <a:chOff x="0" y="0"/>
            <a:chExt cx="1952521" cy="1323978"/>
          </a:xfrm>
        </p:grpSpPr>
        <p:sp>
          <p:nvSpPr>
            <p:cNvPr id="6" name="Freeform 6"/>
            <p:cNvSpPr/>
            <p:nvPr/>
          </p:nvSpPr>
          <p:spPr>
            <a:xfrm>
              <a:off x="0" y="0"/>
              <a:ext cx="1952521" cy="1323978"/>
            </a:xfrm>
            <a:custGeom>
              <a:avLst/>
              <a:gdLst/>
              <a:ahLst/>
              <a:cxnLst/>
              <a:rect l="l" t="t" r="r" b="b"/>
              <a:pathLst>
                <a:path w="1952521" h="1323978">
                  <a:moveTo>
                    <a:pt x="0" y="0"/>
                  </a:moveTo>
                  <a:lnTo>
                    <a:pt x="1952521" y="0"/>
                  </a:lnTo>
                  <a:lnTo>
                    <a:pt x="1952521" y="1323978"/>
                  </a:lnTo>
                  <a:lnTo>
                    <a:pt x="0" y="1323978"/>
                  </a:lnTo>
                  <a:close/>
                </a:path>
              </a:pathLst>
            </a:custGeom>
            <a:solidFill>
              <a:srgbClr val="0C4E50"/>
            </a:solidFill>
          </p:spPr>
        </p:sp>
        <p:sp>
          <p:nvSpPr>
            <p:cNvPr id="7" name="TextBox 7"/>
            <p:cNvSpPr txBox="1"/>
            <p:nvPr/>
          </p:nvSpPr>
          <p:spPr>
            <a:xfrm>
              <a:off x="0" y="-38100"/>
              <a:ext cx="1952521" cy="13620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32072" y="8999826"/>
            <a:ext cx="2948212" cy="748366"/>
          </a:xfrm>
          <a:custGeom>
            <a:avLst/>
            <a:gdLst/>
            <a:ahLst/>
            <a:cxnLst/>
            <a:rect l="l" t="t" r="r" b="b"/>
            <a:pathLst>
              <a:path w="2948212" h="748366">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7259300" y="0"/>
            <a:ext cx="1028700" cy="10287000"/>
            <a:chOff x="0" y="0"/>
            <a:chExt cx="270933" cy="2709333"/>
          </a:xfrm>
        </p:grpSpPr>
        <p:sp>
          <p:nvSpPr>
            <p:cNvPr id="10" name="Freeform 10"/>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E1F9CE"/>
            </a:solidFill>
          </p:spPr>
        </p:sp>
        <p:sp>
          <p:nvSpPr>
            <p:cNvPr id="11" name="TextBox 11"/>
            <p:cNvSpPr txBox="1"/>
            <p:nvPr/>
          </p:nvSpPr>
          <p:spPr>
            <a:xfrm>
              <a:off x="0" y="-38100"/>
              <a:ext cx="270933" cy="27474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75445" y="368300"/>
            <a:ext cx="1356225" cy="1857842"/>
          </a:xfrm>
          <a:custGeom>
            <a:avLst/>
            <a:gdLst/>
            <a:ahLst/>
            <a:cxnLst/>
            <a:rect l="l" t="t" r="r" b="b"/>
            <a:pathLst>
              <a:path w="1356225" h="1857842">
                <a:moveTo>
                  <a:pt x="0" y="0"/>
                </a:moveTo>
                <a:lnTo>
                  <a:pt x="1356225" y="0"/>
                </a:lnTo>
                <a:lnTo>
                  <a:pt x="1356225" y="1857842"/>
                </a:lnTo>
                <a:lnTo>
                  <a:pt x="0" y="1857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975445" y="8162373"/>
            <a:ext cx="1461325" cy="1277995"/>
          </a:xfrm>
          <a:custGeom>
            <a:avLst/>
            <a:gdLst/>
            <a:ahLst/>
            <a:cxnLst/>
            <a:rect l="l" t="t" r="r" b="b"/>
            <a:pathLst>
              <a:path w="1461325" h="1277995">
                <a:moveTo>
                  <a:pt x="0" y="0"/>
                </a:moveTo>
                <a:lnTo>
                  <a:pt x="1461325" y="0"/>
                </a:lnTo>
                <a:lnTo>
                  <a:pt x="1461325" y="1277995"/>
                </a:lnTo>
                <a:lnTo>
                  <a:pt x="0" y="1277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7787270" y="5612453"/>
            <a:ext cx="1544401" cy="1454545"/>
          </a:xfrm>
          <a:custGeom>
            <a:avLst/>
            <a:gdLst/>
            <a:ahLst/>
            <a:cxnLst/>
            <a:rect l="l" t="t" r="r" b="b"/>
            <a:pathLst>
              <a:path w="1544401" h="1454545">
                <a:moveTo>
                  <a:pt x="0" y="0"/>
                </a:moveTo>
                <a:lnTo>
                  <a:pt x="1544400" y="0"/>
                </a:lnTo>
                <a:lnTo>
                  <a:pt x="1544400" y="1454545"/>
                </a:lnTo>
                <a:lnTo>
                  <a:pt x="0" y="14545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7880240" y="3037021"/>
            <a:ext cx="1451431" cy="1482943"/>
          </a:xfrm>
          <a:custGeom>
            <a:avLst/>
            <a:gdLst/>
            <a:ahLst/>
            <a:cxnLst/>
            <a:rect l="l" t="t" r="r" b="b"/>
            <a:pathLst>
              <a:path w="1451431" h="1482943">
                <a:moveTo>
                  <a:pt x="0" y="0"/>
                </a:moveTo>
                <a:lnTo>
                  <a:pt x="1451430" y="0"/>
                </a:lnTo>
                <a:lnTo>
                  <a:pt x="1451430" y="1482943"/>
                </a:lnTo>
                <a:lnTo>
                  <a:pt x="0" y="14829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473594" y="3053600"/>
            <a:ext cx="6736723" cy="3286125"/>
          </a:xfrm>
          <a:prstGeom prst="rect">
            <a:avLst/>
          </a:prstGeom>
        </p:spPr>
        <p:txBody>
          <a:bodyPr lIns="0" tIns="0" rIns="0" bIns="0" rtlCol="0" anchor="t">
            <a:spAutoFit/>
          </a:bodyPr>
          <a:lstStyle/>
          <a:p>
            <a:pPr marL="0" lvl="0" indent="0" algn="l">
              <a:lnSpc>
                <a:spcPts val="8640"/>
              </a:lnSpc>
            </a:pPr>
            <a:r>
              <a:rPr lang="en-US" sz="7200">
                <a:solidFill>
                  <a:srgbClr val="FFFFFF"/>
                </a:solidFill>
                <a:latin typeface="Corben"/>
                <a:ea typeface="Corben"/>
                <a:cs typeface="Corben"/>
                <a:sym typeface="Corben"/>
              </a:rPr>
              <a:t>Business Insights &amp; Impact</a:t>
            </a:r>
          </a:p>
        </p:txBody>
      </p:sp>
      <p:sp>
        <p:nvSpPr>
          <p:cNvPr id="17" name="TextBox 17"/>
          <p:cNvSpPr txBox="1"/>
          <p:nvPr/>
        </p:nvSpPr>
        <p:spPr>
          <a:xfrm>
            <a:off x="10066583" y="730717"/>
            <a:ext cx="6595482" cy="1495425"/>
          </a:xfrm>
          <a:prstGeom prst="rect">
            <a:avLst/>
          </a:prstGeom>
        </p:spPr>
        <p:txBody>
          <a:bodyPr lIns="0" tIns="0" rIns="0" bIns="0" rtlCol="0" anchor="t">
            <a:spAutoFit/>
          </a:bodyPr>
          <a:lstStyle/>
          <a:p>
            <a:pPr marL="0" lvl="0" indent="0" algn="l">
              <a:lnSpc>
                <a:spcPts val="4079"/>
              </a:lnSpc>
            </a:pPr>
            <a:r>
              <a:rPr lang="en-US" sz="2400">
                <a:solidFill>
                  <a:srgbClr val="4B4545"/>
                </a:solidFill>
                <a:latin typeface="Open Sans"/>
                <a:ea typeface="Open Sans"/>
                <a:cs typeface="Open Sans"/>
                <a:sym typeface="Open Sans"/>
              </a:rPr>
              <a:t>Sales peaks during specific months indicated effective promotional strategies, guiding better inventory and marketing planning.</a:t>
            </a:r>
          </a:p>
        </p:txBody>
      </p:sp>
      <p:sp>
        <p:nvSpPr>
          <p:cNvPr id="18" name="TextBox 18"/>
          <p:cNvSpPr txBox="1"/>
          <p:nvPr/>
        </p:nvSpPr>
        <p:spPr>
          <a:xfrm>
            <a:off x="10066583" y="234950"/>
            <a:ext cx="6164013" cy="520700"/>
          </a:xfrm>
          <a:prstGeom prst="rect">
            <a:avLst/>
          </a:prstGeom>
        </p:spPr>
        <p:txBody>
          <a:bodyPr lIns="0" tIns="0" rIns="0" bIns="0" rtlCol="0" anchor="t">
            <a:spAutoFit/>
          </a:bodyPr>
          <a:lstStyle/>
          <a:p>
            <a:pPr marL="0" lvl="0" indent="0" algn="l">
              <a:lnSpc>
                <a:spcPts val="4419"/>
              </a:lnSpc>
            </a:pPr>
            <a:r>
              <a:rPr lang="en-US" sz="2599" b="1">
                <a:solidFill>
                  <a:srgbClr val="0C4E50"/>
                </a:solidFill>
                <a:latin typeface="Open Sans Bold"/>
                <a:ea typeface="Open Sans Bold"/>
                <a:cs typeface="Open Sans Bold"/>
                <a:sym typeface="Open Sans Bold"/>
              </a:rPr>
              <a:t>Sales Trends and Seasonality</a:t>
            </a:r>
          </a:p>
        </p:txBody>
      </p:sp>
      <p:sp>
        <p:nvSpPr>
          <p:cNvPr id="19" name="TextBox 19"/>
          <p:cNvSpPr txBox="1"/>
          <p:nvPr/>
        </p:nvSpPr>
        <p:spPr>
          <a:xfrm>
            <a:off x="10084216" y="2932246"/>
            <a:ext cx="6595482" cy="2009775"/>
          </a:xfrm>
          <a:prstGeom prst="rect">
            <a:avLst/>
          </a:prstGeom>
        </p:spPr>
        <p:txBody>
          <a:bodyPr lIns="0" tIns="0" rIns="0" bIns="0" rtlCol="0" anchor="t">
            <a:spAutoFit/>
          </a:bodyPr>
          <a:lstStyle/>
          <a:p>
            <a:pPr marL="0" lvl="0" indent="0" algn="l">
              <a:lnSpc>
                <a:spcPts val="4079"/>
              </a:lnSpc>
            </a:pPr>
            <a:r>
              <a:rPr lang="en-US" sz="2400">
                <a:solidFill>
                  <a:srgbClr val="4B4545"/>
                </a:solidFill>
                <a:latin typeface="Open Sans"/>
                <a:ea typeface="Open Sans"/>
                <a:cs typeface="Open Sans"/>
                <a:sym typeface="Open Sans"/>
              </a:rPr>
              <a:t>The ratio of member transactions suggested strong engagement with loyalty programs, pointing to potential benefits from enhancing member incentives.</a:t>
            </a:r>
          </a:p>
        </p:txBody>
      </p:sp>
      <p:sp>
        <p:nvSpPr>
          <p:cNvPr id="20" name="TextBox 20"/>
          <p:cNvSpPr txBox="1"/>
          <p:nvPr/>
        </p:nvSpPr>
        <p:spPr>
          <a:xfrm>
            <a:off x="10066583" y="2411646"/>
            <a:ext cx="6164013" cy="520700"/>
          </a:xfrm>
          <a:prstGeom prst="rect">
            <a:avLst/>
          </a:prstGeom>
        </p:spPr>
        <p:txBody>
          <a:bodyPr lIns="0" tIns="0" rIns="0" bIns="0" rtlCol="0" anchor="t">
            <a:spAutoFit/>
          </a:bodyPr>
          <a:lstStyle/>
          <a:p>
            <a:pPr marL="0" lvl="0" indent="0" algn="l">
              <a:lnSpc>
                <a:spcPts val="4419"/>
              </a:lnSpc>
            </a:pPr>
            <a:r>
              <a:rPr lang="en-US" sz="2599" b="1">
                <a:solidFill>
                  <a:srgbClr val="0C4E50"/>
                </a:solidFill>
                <a:latin typeface="Open Sans Bold"/>
                <a:ea typeface="Open Sans Bold"/>
                <a:cs typeface="Open Sans Bold"/>
                <a:sym typeface="Open Sans Bold"/>
              </a:rPr>
              <a:t>Customer Engagement</a:t>
            </a:r>
          </a:p>
        </p:txBody>
      </p:sp>
      <p:sp>
        <p:nvSpPr>
          <p:cNvPr id="21" name="TextBox 21"/>
          <p:cNvSpPr txBox="1"/>
          <p:nvPr/>
        </p:nvSpPr>
        <p:spPr>
          <a:xfrm>
            <a:off x="10066583" y="5734849"/>
            <a:ext cx="7192717" cy="1495425"/>
          </a:xfrm>
          <a:prstGeom prst="rect">
            <a:avLst/>
          </a:prstGeom>
        </p:spPr>
        <p:txBody>
          <a:bodyPr lIns="0" tIns="0" rIns="0" bIns="0" rtlCol="0" anchor="t">
            <a:spAutoFit/>
          </a:bodyPr>
          <a:lstStyle/>
          <a:p>
            <a:pPr marL="0" lvl="0" indent="0" algn="l">
              <a:lnSpc>
                <a:spcPts val="4079"/>
              </a:lnSpc>
            </a:pPr>
            <a:r>
              <a:rPr lang="en-US" sz="2400">
                <a:solidFill>
                  <a:srgbClr val="4B4545"/>
                </a:solidFill>
                <a:latin typeface="Open Sans"/>
                <a:ea typeface="Open Sans"/>
                <a:cs typeface="Open Sans"/>
                <a:sym typeface="Open Sans"/>
              </a:rPr>
              <a:t>Identifying top-selling products clarified consumer preferences, allowing for focused marketing and improved inventory management.</a:t>
            </a:r>
          </a:p>
        </p:txBody>
      </p:sp>
      <p:sp>
        <p:nvSpPr>
          <p:cNvPr id="22" name="TextBox 22"/>
          <p:cNvSpPr txBox="1"/>
          <p:nvPr/>
        </p:nvSpPr>
        <p:spPr>
          <a:xfrm>
            <a:off x="10066583" y="5181588"/>
            <a:ext cx="6164013" cy="520700"/>
          </a:xfrm>
          <a:prstGeom prst="rect">
            <a:avLst/>
          </a:prstGeom>
        </p:spPr>
        <p:txBody>
          <a:bodyPr lIns="0" tIns="0" rIns="0" bIns="0" rtlCol="0" anchor="t">
            <a:spAutoFit/>
          </a:bodyPr>
          <a:lstStyle/>
          <a:p>
            <a:pPr marL="0" lvl="0" indent="0" algn="l">
              <a:lnSpc>
                <a:spcPts val="4419"/>
              </a:lnSpc>
            </a:pPr>
            <a:r>
              <a:rPr lang="en-US" sz="2599" b="1">
                <a:solidFill>
                  <a:srgbClr val="0C4E50"/>
                </a:solidFill>
                <a:latin typeface="Open Sans Bold"/>
                <a:ea typeface="Open Sans Bold"/>
                <a:cs typeface="Open Sans Bold"/>
                <a:sym typeface="Open Sans Bold"/>
              </a:rPr>
              <a:t>Product Performance</a:t>
            </a:r>
          </a:p>
        </p:txBody>
      </p:sp>
      <p:sp>
        <p:nvSpPr>
          <p:cNvPr id="23" name="TextBox 23"/>
          <p:cNvSpPr txBox="1"/>
          <p:nvPr/>
        </p:nvSpPr>
        <p:spPr>
          <a:xfrm>
            <a:off x="10066583" y="8018221"/>
            <a:ext cx="7026950" cy="2009775"/>
          </a:xfrm>
          <a:prstGeom prst="rect">
            <a:avLst/>
          </a:prstGeom>
        </p:spPr>
        <p:txBody>
          <a:bodyPr lIns="0" tIns="0" rIns="0" bIns="0" rtlCol="0" anchor="t">
            <a:spAutoFit/>
          </a:bodyPr>
          <a:lstStyle/>
          <a:p>
            <a:pPr algn="l">
              <a:lnSpc>
                <a:spcPts val="4079"/>
              </a:lnSpc>
            </a:pPr>
            <a:r>
              <a:rPr lang="en-US" sz="2400">
                <a:solidFill>
                  <a:srgbClr val="4B4545"/>
                </a:solidFill>
                <a:latin typeface="Open Sans"/>
                <a:ea typeface="Open Sans"/>
                <a:cs typeface="Open Sans"/>
                <a:sym typeface="Open Sans"/>
              </a:rPr>
              <a:t>Analysis of discount usage showed that while discounts drive volume, they significantly affect overall revenue, requiring a balanced approach to discount strategies.</a:t>
            </a:r>
          </a:p>
        </p:txBody>
      </p:sp>
      <p:sp>
        <p:nvSpPr>
          <p:cNvPr id="24" name="TextBox 24"/>
          <p:cNvSpPr txBox="1"/>
          <p:nvPr/>
        </p:nvSpPr>
        <p:spPr>
          <a:xfrm>
            <a:off x="10066583" y="7532446"/>
            <a:ext cx="6164013" cy="520700"/>
          </a:xfrm>
          <a:prstGeom prst="rect">
            <a:avLst/>
          </a:prstGeom>
        </p:spPr>
        <p:txBody>
          <a:bodyPr lIns="0" tIns="0" rIns="0" bIns="0" rtlCol="0" anchor="t">
            <a:spAutoFit/>
          </a:bodyPr>
          <a:lstStyle/>
          <a:p>
            <a:pPr marL="0" lvl="0" indent="0" algn="l">
              <a:lnSpc>
                <a:spcPts val="4419"/>
              </a:lnSpc>
            </a:pPr>
            <a:r>
              <a:rPr lang="en-US" sz="2599" b="1">
                <a:solidFill>
                  <a:srgbClr val="0C4E50"/>
                </a:solidFill>
                <a:latin typeface="Open Sans Bold"/>
                <a:ea typeface="Open Sans Bold"/>
                <a:cs typeface="Open Sans Bold"/>
                <a:sym typeface="Open Sans Bold"/>
              </a:rPr>
              <a:t>Discount Impact</a:t>
            </a:r>
          </a:p>
        </p:txBody>
      </p:sp>
      <p:sp>
        <p:nvSpPr>
          <p:cNvPr id="25" name="Freeform 25"/>
          <p:cNvSpPr/>
          <p:nvPr/>
        </p:nvSpPr>
        <p:spPr>
          <a:xfrm>
            <a:off x="473594" y="461309"/>
            <a:ext cx="2948212" cy="748366"/>
          </a:xfrm>
          <a:custGeom>
            <a:avLst/>
            <a:gdLst/>
            <a:ahLst/>
            <a:cxnLst/>
            <a:rect l="l" t="t" r="r" b="b"/>
            <a:pathLst>
              <a:path w="2948212" h="748366">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20664" y="2113565"/>
            <a:ext cx="3662611" cy="7144735"/>
            <a:chOff x="0" y="0"/>
            <a:chExt cx="964638" cy="1881741"/>
          </a:xfrm>
        </p:grpSpPr>
        <p:sp>
          <p:nvSpPr>
            <p:cNvPr id="3" name="Freeform 3"/>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1E7476"/>
            </a:solidFill>
          </p:spPr>
        </p:sp>
        <p:sp>
          <p:nvSpPr>
            <p:cNvPr id="4" name="TextBox 4"/>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483275" y="2113565"/>
            <a:ext cx="3662611" cy="7144735"/>
            <a:chOff x="0" y="0"/>
            <a:chExt cx="964638" cy="1881741"/>
          </a:xfrm>
        </p:grpSpPr>
        <p:sp>
          <p:nvSpPr>
            <p:cNvPr id="6" name="Freeform 6"/>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D7E9EB"/>
            </a:solidFill>
          </p:spPr>
        </p:sp>
        <p:sp>
          <p:nvSpPr>
            <p:cNvPr id="7" name="TextBox 7"/>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2114" y="2113565"/>
            <a:ext cx="3662611" cy="7144735"/>
            <a:chOff x="0" y="0"/>
            <a:chExt cx="964638" cy="1881741"/>
          </a:xfrm>
        </p:grpSpPr>
        <p:sp>
          <p:nvSpPr>
            <p:cNvPr id="9" name="Freeform 9"/>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1E7476"/>
            </a:solidFill>
          </p:spPr>
        </p:sp>
        <p:sp>
          <p:nvSpPr>
            <p:cNvPr id="10" name="TextBox 10"/>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2804725" y="2113565"/>
            <a:ext cx="3662611" cy="7144735"/>
            <a:chOff x="0" y="0"/>
            <a:chExt cx="964638" cy="1881741"/>
          </a:xfrm>
        </p:grpSpPr>
        <p:sp>
          <p:nvSpPr>
            <p:cNvPr id="12" name="Freeform 12"/>
            <p:cNvSpPr/>
            <p:nvPr/>
          </p:nvSpPr>
          <p:spPr>
            <a:xfrm>
              <a:off x="0" y="0"/>
              <a:ext cx="964638" cy="1881741"/>
            </a:xfrm>
            <a:custGeom>
              <a:avLst/>
              <a:gdLst/>
              <a:ahLst/>
              <a:cxnLst/>
              <a:rect l="l" t="t" r="r" b="b"/>
              <a:pathLst>
                <a:path w="964638" h="1881741">
                  <a:moveTo>
                    <a:pt x="0" y="0"/>
                  </a:moveTo>
                  <a:lnTo>
                    <a:pt x="964638" y="0"/>
                  </a:lnTo>
                  <a:lnTo>
                    <a:pt x="964638" y="1881741"/>
                  </a:lnTo>
                  <a:lnTo>
                    <a:pt x="0" y="1881741"/>
                  </a:lnTo>
                  <a:close/>
                </a:path>
              </a:pathLst>
            </a:custGeom>
            <a:solidFill>
              <a:srgbClr val="D7E9EB"/>
            </a:solidFill>
          </p:spPr>
        </p:sp>
        <p:sp>
          <p:nvSpPr>
            <p:cNvPr id="13" name="TextBox 13"/>
            <p:cNvSpPr txBox="1"/>
            <p:nvPr/>
          </p:nvSpPr>
          <p:spPr>
            <a:xfrm>
              <a:off x="0" y="-38100"/>
              <a:ext cx="964638" cy="1919841"/>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0" y="0"/>
            <a:ext cx="1028700" cy="10287000"/>
            <a:chOff x="0" y="0"/>
            <a:chExt cx="270933" cy="2709333"/>
          </a:xfrm>
        </p:grpSpPr>
        <p:sp>
          <p:nvSpPr>
            <p:cNvPr id="15" name="Freeform 15"/>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E1F9CE"/>
            </a:solidFill>
          </p:spPr>
        </p:sp>
        <p:sp>
          <p:nvSpPr>
            <p:cNvPr id="16" name="TextBox 16"/>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7257911" y="0"/>
            <a:ext cx="1028700" cy="10287000"/>
            <a:chOff x="0" y="0"/>
            <a:chExt cx="270933" cy="2709333"/>
          </a:xfrm>
        </p:grpSpPr>
        <p:sp>
          <p:nvSpPr>
            <p:cNvPr id="18" name="Freeform 18"/>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E1F9CE"/>
            </a:solidFill>
          </p:spPr>
        </p:sp>
        <p:sp>
          <p:nvSpPr>
            <p:cNvPr id="19" name="TextBox 19"/>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10180968" y="2749830"/>
            <a:ext cx="1588674" cy="1458691"/>
          </a:xfrm>
          <a:custGeom>
            <a:avLst/>
            <a:gdLst/>
            <a:ahLst/>
            <a:cxnLst/>
            <a:rect l="l" t="t" r="r" b="b"/>
            <a:pathLst>
              <a:path w="1588674" h="1458691">
                <a:moveTo>
                  <a:pt x="0" y="0"/>
                </a:moveTo>
                <a:lnTo>
                  <a:pt x="1588674" y="0"/>
                </a:lnTo>
                <a:lnTo>
                  <a:pt x="1588674" y="1458692"/>
                </a:lnTo>
                <a:lnTo>
                  <a:pt x="0" y="1458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6496446" y="2750394"/>
            <a:ext cx="1632497" cy="1531579"/>
          </a:xfrm>
          <a:custGeom>
            <a:avLst/>
            <a:gdLst/>
            <a:ahLst/>
            <a:cxnLst/>
            <a:rect l="l" t="t" r="r" b="b"/>
            <a:pathLst>
              <a:path w="1632497" h="1531579">
                <a:moveTo>
                  <a:pt x="0" y="0"/>
                </a:moveTo>
                <a:lnTo>
                  <a:pt x="1632497" y="0"/>
                </a:lnTo>
                <a:lnTo>
                  <a:pt x="1632497" y="1531580"/>
                </a:lnTo>
                <a:lnTo>
                  <a:pt x="0" y="1531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2865363" y="2835630"/>
            <a:ext cx="1573214" cy="1287091"/>
          </a:xfrm>
          <a:custGeom>
            <a:avLst/>
            <a:gdLst/>
            <a:ahLst/>
            <a:cxnLst/>
            <a:rect l="l" t="t" r="r" b="b"/>
            <a:pathLst>
              <a:path w="1573214" h="1287091">
                <a:moveTo>
                  <a:pt x="0" y="0"/>
                </a:moveTo>
                <a:lnTo>
                  <a:pt x="1573214" y="0"/>
                </a:lnTo>
                <a:lnTo>
                  <a:pt x="1573214" y="1287091"/>
                </a:lnTo>
                <a:lnTo>
                  <a:pt x="0" y="1287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4012251" y="2799186"/>
            <a:ext cx="1432615" cy="1409335"/>
          </a:xfrm>
          <a:custGeom>
            <a:avLst/>
            <a:gdLst/>
            <a:ahLst/>
            <a:cxnLst/>
            <a:rect l="l" t="t" r="r" b="b"/>
            <a:pathLst>
              <a:path w="1432615" h="1409335">
                <a:moveTo>
                  <a:pt x="0" y="0"/>
                </a:moveTo>
                <a:lnTo>
                  <a:pt x="1432616" y="0"/>
                </a:lnTo>
                <a:lnTo>
                  <a:pt x="1432616" y="1409336"/>
                </a:lnTo>
                <a:lnTo>
                  <a:pt x="0" y="1409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948261" y="5880123"/>
            <a:ext cx="3407417" cy="24917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a:ea typeface="Open Sans"/>
                <a:cs typeface="Open Sans"/>
                <a:sym typeface="Open Sans"/>
              </a:rPr>
              <a:t>Develop targeted campaigns for members, utilizing personalized offers to drive engagement and repeat purchases.</a:t>
            </a:r>
          </a:p>
        </p:txBody>
      </p:sp>
      <p:sp>
        <p:nvSpPr>
          <p:cNvPr id="25" name="TextBox 25"/>
          <p:cNvSpPr txBox="1"/>
          <p:nvPr/>
        </p:nvSpPr>
        <p:spPr>
          <a:xfrm>
            <a:off x="1948261" y="4617108"/>
            <a:ext cx="3407417" cy="905510"/>
          </a:xfrm>
          <a:prstGeom prst="rect">
            <a:avLst/>
          </a:prstGeom>
        </p:spPr>
        <p:txBody>
          <a:bodyPr lIns="0" tIns="0" rIns="0" bIns="0" rtlCol="0" anchor="t">
            <a:spAutoFit/>
          </a:bodyPr>
          <a:lstStyle/>
          <a:p>
            <a:pPr marL="0" lvl="0" indent="0" algn="ctr">
              <a:lnSpc>
                <a:spcPts val="3639"/>
              </a:lnSpc>
              <a:spcBef>
                <a:spcPct val="0"/>
              </a:spcBef>
            </a:pPr>
            <a:r>
              <a:rPr lang="en-US" sz="2599" b="1">
                <a:solidFill>
                  <a:srgbClr val="FFFFFF"/>
                </a:solidFill>
                <a:latin typeface="Open Sans Bold"/>
                <a:ea typeface="Open Sans Bold"/>
                <a:cs typeface="Open Sans Bold"/>
                <a:sym typeface="Open Sans Bold"/>
              </a:rPr>
              <a:t>Enhanced Marketing Strategies</a:t>
            </a:r>
          </a:p>
        </p:txBody>
      </p:sp>
      <p:sp>
        <p:nvSpPr>
          <p:cNvPr id="26" name="TextBox 26"/>
          <p:cNvSpPr txBox="1"/>
          <p:nvPr/>
        </p:nvSpPr>
        <p:spPr>
          <a:xfrm>
            <a:off x="5608986" y="5880123"/>
            <a:ext cx="3407417" cy="29108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4B4545"/>
                </a:solidFill>
                <a:latin typeface="Open Sans"/>
                <a:ea typeface="Open Sans"/>
                <a:cs typeface="Open Sans"/>
                <a:sym typeface="Open Sans"/>
              </a:rPr>
              <a:t>Ensure top-selling products are consistently available, using a dynamic inventory system that adjusts based on real-time data.</a:t>
            </a:r>
          </a:p>
        </p:txBody>
      </p:sp>
      <p:sp>
        <p:nvSpPr>
          <p:cNvPr id="27" name="TextBox 27"/>
          <p:cNvSpPr txBox="1"/>
          <p:nvPr/>
        </p:nvSpPr>
        <p:spPr>
          <a:xfrm>
            <a:off x="5608986" y="4617108"/>
            <a:ext cx="3407417" cy="905510"/>
          </a:xfrm>
          <a:prstGeom prst="rect">
            <a:avLst/>
          </a:prstGeom>
        </p:spPr>
        <p:txBody>
          <a:bodyPr lIns="0" tIns="0" rIns="0" bIns="0" rtlCol="0" anchor="t">
            <a:spAutoFit/>
          </a:bodyPr>
          <a:lstStyle/>
          <a:p>
            <a:pPr marL="0" lvl="0" indent="0" algn="ctr">
              <a:lnSpc>
                <a:spcPts val="3639"/>
              </a:lnSpc>
              <a:spcBef>
                <a:spcPct val="0"/>
              </a:spcBef>
            </a:pPr>
            <a:r>
              <a:rPr lang="en-US" sz="2599" b="1">
                <a:solidFill>
                  <a:srgbClr val="4B4545"/>
                </a:solidFill>
                <a:latin typeface="Open Sans Bold"/>
                <a:ea typeface="Open Sans Bold"/>
                <a:cs typeface="Open Sans Bold"/>
                <a:sym typeface="Open Sans Bold"/>
              </a:rPr>
              <a:t>Inventory Optimization</a:t>
            </a:r>
          </a:p>
        </p:txBody>
      </p:sp>
      <p:sp>
        <p:nvSpPr>
          <p:cNvPr id="28" name="TextBox 28"/>
          <p:cNvSpPr txBox="1"/>
          <p:nvPr/>
        </p:nvSpPr>
        <p:spPr>
          <a:xfrm>
            <a:off x="9269711" y="5880123"/>
            <a:ext cx="3407417" cy="29108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Open Sans"/>
                <a:ea typeface="Open Sans"/>
                <a:cs typeface="Open Sans"/>
                <a:sym typeface="Open Sans"/>
              </a:rPr>
              <a:t>Establish a routine for monthly analysis to continuously track sales performance and customer behavior, enabling proactive strategy adjustments.</a:t>
            </a:r>
          </a:p>
        </p:txBody>
      </p:sp>
      <p:sp>
        <p:nvSpPr>
          <p:cNvPr id="29" name="TextBox 29"/>
          <p:cNvSpPr txBox="1"/>
          <p:nvPr/>
        </p:nvSpPr>
        <p:spPr>
          <a:xfrm>
            <a:off x="9238434" y="4662170"/>
            <a:ext cx="3407417" cy="905510"/>
          </a:xfrm>
          <a:prstGeom prst="rect">
            <a:avLst/>
          </a:prstGeom>
        </p:spPr>
        <p:txBody>
          <a:bodyPr lIns="0" tIns="0" rIns="0" bIns="0" rtlCol="0" anchor="t">
            <a:spAutoFit/>
          </a:bodyPr>
          <a:lstStyle/>
          <a:p>
            <a:pPr marL="0" lvl="0" indent="0" algn="ctr">
              <a:lnSpc>
                <a:spcPts val="3639"/>
              </a:lnSpc>
              <a:spcBef>
                <a:spcPct val="0"/>
              </a:spcBef>
            </a:pPr>
            <a:r>
              <a:rPr lang="en-US" sz="2599" b="1">
                <a:solidFill>
                  <a:srgbClr val="FFFFFF"/>
                </a:solidFill>
                <a:latin typeface="Open Sans Bold"/>
                <a:ea typeface="Open Sans Bold"/>
                <a:cs typeface="Open Sans Bold"/>
                <a:sym typeface="Open Sans Bold"/>
              </a:rPr>
              <a:t>Regular Data Analysis</a:t>
            </a:r>
          </a:p>
        </p:txBody>
      </p:sp>
      <p:sp>
        <p:nvSpPr>
          <p:cNvPr id="30" name="TextBox 30"/>
          <p:cNvSpPr txBox="1"/>
          <p:nvPr/>
        </p:nvSpPr>
        <p:spPr>
          <a:xfrm>
            <a:off x="12932322" y="5880123"/>
            <a:ext cx="3407417" cy="2491740"/>
          </a:xfrm>
          <a:prstGeom prst="rect">
            <a:avLst/>
          </a:prstGeom>
        </p:spPr>
        <p:txBody>
          <a:bodyPr lIns="0" tIns="0" rIns="0" bIns="0" rtlCol="0" anchor="t">
            <a:spAutoFit/>
          </a:bodyPr>
          <a:lstStyle/>
          <a:p>
            <a:pPr algn="ctr">
              <a:lnSpc>
                <a:spcPts val="3359"/>
              </a:lnSpc>
              <a:spcBef>
                <a:spcPct val="0"/>
              </a:spcBef>
            </a:pPr>
            <a:r>
              <a:rPr lang="en-US" sz="2400">
                <a:solidFill>
                  <a:srgbClr val="4B4545"/>
                </a:solidFill>
                <a:latin typeface="Open Sans"/>
                <a:ea typeface="Open Sans"/>
                <a:cs typeface="Open Sans"/>
                <a:sym typeface="Open Sans"/>
              </a:rPr>
              <a:t>Utilize customer segmentation to create tailored marketing strategies that resonate with various demographics.</a:t>
            </a:r>
          </a:p>
        </p:txBody>
      </p:sp>
      <p:sp>
        <p:nvSpPr>
          <p:cNvPr id="31" name="TextBox 31"/>
          <p:cNvSpPr txBox="1"/>
          <p:nvPr/>
        </p:nvSpPr>
        <p:spPr>
          <a:xfrm>
            <a:off x="13023800" y="4697730"/>
            <a:ext cx="3407417" cy="905510"/>
          </a:xfrm>
          <a:prstGeom prst="rect">
            <a:avLst/>
          </a:prstGeom>
        </p:spPr>
        <p:txBody>
          <a:bodyPr lIns="0" tIns="0" rIns="0" bIns="0" rtlCol="0" anchor="t">
            <a:spAutoFit/>
          </a:bodyPr>
          <a:lstStyle/>
          <a:p>
            <a:pPr marL="0" lvl="0" indent="0" algn="ctr">
              <a:lnSpc>
                <a:spcPts val="3639"/>
              </a:lnSpc>
              <a:spcBef>
                <a:spcPct val="0"/>
              </a:spcBef>
            </a:pPr>
            <a:r>
              <a:rPr lang="en-US" sz="2599" b="1">
                <a:solidFill>
                  <a:srgbClr val="4B4545"/>
                </a:solidFill>
                <a:latin typeface="Open Sans Bold"/>
                <a:ea typeface="Open Sans Bold"/>
                <a:cs typeface="Open Sans Bold"/>
                <a:sym typeface="Open Sans Bold"/>
              </a:rPr>
              <a:t>Segmentation and Personalization</a:t>
            </a:r>
          </a:p>
        </p:txBody>
      </p:sp>
      <p:sp>
        <p:nvSpPr>
          <p:cNvPr id="32" name="TextBox 32"/>
          <p:cNvSpPr txBox="1"/>
          <p:nvPr/>
        </p:nvSpPr>
        <p:spPr>
          <a:xfrm>
            <a:off x="1028700" y="377190"/>
            <a:ext cx="16229211" cy="920114"/>
          </a:xfrm>
          <a:prstGeom prst="rect">
            <a:avLst/>
          </a:prstGeom>
        </p:spPr>
        <p:txBody>
          <a:bodyPr lIns="0" tIns="0" rIns="0" bIns="0" rtlCol="0" anchor="t">
            <a:spAutoFit/>
          </a:bodyPr>
          <a:lstStyle/>
          <a:p>
            <a:pPr marL="0" lvl="0" indent="0" algn="ctr">
              <a:lnSpc>
                <a:spcPts val="7560"/>
              </a:lnSpc>
              <a:spcBef>
                <a:spcPct val="0"/>
              </a:spcBef>
            </a:pPr>
            <a:r>
              <a:rPr lang="en-US" sz="5400">
                <a:solidFill>
                  <a:srgbClr val="0C4E50"/>
                </a:solidFill>
                <a:latin typeface="Corben"/>
                <a:ea typeface="Corben"/>
                <a:cs typeface="Corben"/>
                <a:sym typeface="Corben"/>
              </a:rPr>
              <a:t>Recommendations to Increase Business &amp; Profit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FFE8"/>
        </a:solidFill>
        <a:effectLst/>
      </p:bgPr>
    </p:bg>
    <p:spTree>
      <p:nvGrpSpPr>
        <p:cNvPr id="1" name=""/>
        <p:cNvGrpSpPr/>
        <p:nvPr/>
      </p:nvGrpSpPr>
      <p:grpSpPr>
        <a:xfrm>
          <a:off x="0" y="0"/>
          <a:ext cx="0" cy="0"/>
          <a:chOff x="0" y="0"/>
          <a:chExt cx="0" cy="0"/>
        </a:xfrm>
      </p:grpSpPr>
      <p:sp>
        <p:nvSpPr>
          <p:cNvPr id="2" name="Freeform 2"/>
          <p:cNvSpPr/>
          <p:nvPr/>
        </p:nvSpPr>
        <p:spPr>
          <a:xfrm>
            <a:off x="12170117" y="2333246"/>
            <a:ext cx="5475233" cy="4877935"/>
          </a:xfrm>
          <a:custGeom>
            <a:avLst/>
            <a:gdLst/>
            <a:ahLst/>
            <a:cxnLst/>
            <a:rect l="l" t="t" r="r" b="b"/>
            <a:pathLst>
              <a:path w="5475233" h="4877935">
                <a:moveTo>
                  <a:pt x="0" y="0"/>
                </a:moveTo>
                <a:lnTo>
                  <a:pt x="5475233" y="0"/>
                </a:lnTo>
                <a:lnTo>
                  <a:pt x="5475233" y="4877935"/>
                </a:lnTo>
                <a:lnTo>
                  <a:pt x="0" y="487793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606061" y="856352"/>
            <a:ext cx="12824265" cy="1075686"/>
          </a:xfrm>
          <a:prstGeom prst="rect">
            <a:avLst/>
          </a:prstGeom>
        </p:spPr>
        <p:txBody>
          <a:bodyPr lIns="0" tIns="0" rIns="0" bIns="0" rtlCol="0" anchor="t">
            <a:spAutoFit/>
          </a:bodyPr>
          <a:lstStyle/>
          <a:p>
            <a:pPr marL="0" lvl="1" indent="0" algn="l">
              <a:lnSpc>
                <a:spcPts val="7859"/>
              </a:lnSpc>
            </a:pPr>
            <a:r>
              <a:rPr lang="en-US" sz="8732" b="1" spc="-401">
                <a:solidFill>
                  <a:srgbClr val="00694C"/>
                </a:solidFill>
                <a:latin typeface="Raleway Medium"/>
                <a:ea typeface="Raleway Medium"/>
                <a:cs typeface="Raleway Medium"/>
                <a:sym typeface="Raleway Medium"/>
              </a:rPr>
              <a:t>Conclusion &amp; Future Plans</a:t>
            </a:r>
          </a:p>
        </p:txBody>
      </p:sp>
      <p:sp>
        <p:nvSpPr>
          <p:cNvPr id="4" name="TextBox 4"/>
          <p:cNvSpPr txBox="1"/>
          <p:nvPr/>
        </p:nvSpPr>
        <p:spPr>
          <a:xfrm>
            <a:off x="787732" y="2076881"/>
            <a:ext cx="11141417" cy="2734032"/>
          </a:xfrm>
          <a:prstGeom prst="rect">
            <a:avLst/>
          </a:prstGeom>
        </p:spPr>
        <p:txBody>
          <a:bodyPr lIns="0" tIns="0" rIns="0" bIns="0" rtlCol="0" anchor="t">
            <a:spAutoFit/>
          </a:bodyPr>
          <a:lstStyle/>
          <a:p>
            <a:pPr algn="l">
              <a:lnSpc>
                <a:spcPts val="3655"/>
              </a:lnSpc>
              <a:spcBef>
                <a:spcPct val="0"/>
              </a:spcBef>
            </a:pPr>
            <a:r>
              <a:rPr lang="en-US" sz="2610">
                <a:solidFill>
                  <a:srgbClr val="00694C"/>
                </a:solidFill>
                <a:latin typeface="Raleway"/>
                <a:ea typeface="Raleway"/>
                <a:cs typeface="Raleway"/>
                <a:sym typeface="Raleway"/>
              </a:rPr>
              <a:t>The sales performance analysis for Balanced Tree Clothing Company has revealed key insights into customer behavior, product trends, and the impact of discounts. Members drive over 60% of sales, with top products like the Grey Fashion Jacket and Blue Polo Shirt significantly contributing to revenue. While discounts boost volume, careful planning is needed to protect revenue margins.</a:t>
            </a:r>
          </a:p>
        </p:txBody>
      </p:sp>
      <p:sp>
        <p:nvSpPr>
          <p:cNvPr id="5" name="TextBox 5"/>
          <p:cNvSpPr txBox="1"/>
          <p:nvPr/>
        </p:nvSpPr>
        <p:spPr>
          <a:xfrm>
            <a:off x="787732" y="5961838"/>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01.</a:t>
            </a:r>
          </a:p>
        </p:txBody>
      </p:sp>
      <p:sp>
        <p:nvSpPr>
          <p:cNvPr id="6" name="TextBox 6"/>
          <p:cNvSpPr txBox="1"/>
          <p:nvPr/>
        </p:nvSpPr>
        <p:spPr>
          <a:xfrm>
            <a:off x="2668988" y="6174442"/>
            <a:ext cx="8218811" cy="798872"/>
          </a:xfrm>
          <a:prstGeom prst="rect">
            <a:avLst/>
          </a:prstGeom>
        </p:spPr>
        <p:txBody>
          <a:bodyPr lIns="0" tIns="0" rIns="0" bIns="0" rtlCol="0" anchor="t">
            <a:spAutoFit/>
          </a:bodyPr>
          <a:lstStyle/>
          <a:p>
            <a:pPr algn="l">
              <a:lnSpc>
                <a:spcPts val="3217"/>
              </a:lnSpc>
              <a:spcBef>
                <a:spcPct val="0"/>
              </a:spcBef>
            </a:pPr>
            <a:r>
              <a:rPr lang="en-US" sz="2298" b="1">
                <a:solidFill>
                  <a:srgbClr val="00694C"/>
                </a:solidFill>
                <a:latin typeface="Raleway Bold"/>
                <a:ea typeface="Raleway Bold"/>
                <a:cs typeface="Raleway Bold"/>
                <a:sym typeface="Raleway Bold"/>
              </a:rPr>
              <a:t>Data-Driven Inventory: </a:t>
            </a:r>
            <a:r>
              <a:rPr lang="en-US" sz="2298" b="1">
                <a:solidFill>
                  <a:srgbClr val="00694C"/>
                </a:solidFill>
                <a:latin typeface="Raleway Semi-Bold"/>
                <a:ea typeface="Raleway Semi-Bold"/>
                <a:cs typeface="Raleway Semi-Bold"/>
                <a:sym typeface="Raleway Semi-Bold"/>
              </a:rPr>
              <a:t>I</a:t>
            </a:r>
            <a:r>
              <a:rPr lang="en-US" sz="2298">
                <a:solidFill>
                  <a:srgbClr val="00694C"/>
                </a:solidFill>
                <a:latin typeface="Raleway"/>
                <a:ea typeface="Raleway"/>
                <a:cs typeface="Raleway"/>
                <a:sym typeface="Raleway"/>
              </a:rPr>
              <a:t>mplement a dynamic inventory system to optimize stock levels based on real-time sales.</a:t>
            </a:r>
          </a:p>
        </p:txBody>
      </p:sp>
      <p:sp>
        <p:nvSpPr>
          <p:cNvPr id="7" name="TextBox 7"/>
          <p:cNvSpPr txBox="1"/>
          <p:nvPr/>
        </p:nvSpPr>
        <p:spPr>
          <a:xfrm>
            <a:off x="787732" y="7841487"/>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02.</a:t>
            </a:r>
          </a:p>
        </p:txBody>
      </p:sp>
      <p:sp>
        <p:nvSpPr>
          <p:cNvPr id="8" name="TextBox 8"/>
          <p:cNvSpPr txBox="1"/>
          <p:nvPr/>
        </p:nvSpPr>
        <p:spPr>
          <a:xfrm>
            <a:off x="2668988" y="7900035"/>
            <a:ext cx="8695697" cy="1198922"/>
          </a:xfrm>
          <a:prstGeom prst="rect">
            <a:avLst/>
          </a:prstGeom>
        </p:spPr>
        <p:txBody>
          <a:bodyPr lIns="0" tIns="0" rIns="0" bIns="0" rtlCol="0" anchor="t">
            <a:spAutoFit/>
          </a:bodyPr>
          <a:lstStyle/>
          <a:p>
            <a:pPr algn="l">
              <a:lnSpc>
                <a:spcPts val="3217"/>
              </a:lnSpc>
              <a:spcBef>
                <a:spcPct val="0"/>
              </a:spcBef>
            </a:pPr>
            <a:r>
              <a:rPr lang="en-US" sz="2298" b="1">
                <a:solidFill>
                  <a:srgbClr val="00694C"/>
                </a:solidFill>
                <a:latin typeface="Raleway Bold"/>
                <a:ea typeface="Raleway Bold"/>
                <a:cs typeface="Raleway Bold"/>
                <a:sym typeface="Raleway Bold"/>
              </a:rPr>
              <a:t>Loyalty Program Enhancement: </a:t>
            </a:r>
            <a:r>
              <a:rPr lang="en-US" sz="2298">
                <a:solidFill>
                  <a:srgbClr val="00694C"/>
                </a:solidFill>
                <a:latin typeface="Raleway"/>
                <a:ea typeface="Raleway"/>
                <a:cs typeface="Raleway"/>
                <a:sym typeface="Raleway"/>
              </a:rPr>
              <a:t>Strengthen the loyalty program by offering personalized promotions to boost member engagement and repeat sales.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 cy="10287000"/>
            <a:chOff x="0" y="0"/>
            <a:chExt cx="270933" cy="2709333"/>
          </a:xfrm>
        </p:grpSpPr>
        <p:sp>
          <p:nvSpPr>
            <p:cNvPr id="3" name="Freeform 3"/>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106861"/>
            </a:solidFill>
          </p:spPr>
        </p:sp>
        <p:sp>
          <p:nvSpPr>
            <p:cNvPr id="4" name="TextBox 4"/>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600348" y="4309627"/>
            <a:ext cx="13087304" cy="2670452"/>
          </a:xfrm>
          <a:prstGeom prst="rect">
            <a:avLst/>
          </a:prstGeom>
        </p:spPr>
        <p:txBody>
          <a:bodyPr lIns="0" tIns="0" rIns="0" bIns="0" rtlCol="0" anchor="t">
            <a:spAutoFit/>
          </a:bodyPr>
          <a:lstStyle/>
          <a:p>
            <a:pPr marL="0" lvl="0" indent="0" algn="ctr">
              <a:lnSpc>
                <a:spcPts val="21859"/>
              </a:lnSpc>
            </a:pPr>
            <a:r>
              <a:rPr lang="en-US" sz="15614">
                <a:solidFill>
                  <a:srgbClr val="4B4545"/>
                </a:solidFill>
                <a:latin typeface="Corben"/>
                <a:ea typeface="Corben"/>
                <a:cs typeface="Corben"/>
                <a:sym typeface="Corben"/>
              </a:rPr>
              <a:t>Thank You</a:t>
            </a:r>
          </a:p>
        </p:txBody>
      </p:sp>
      <p:sp>
        <p:nvSpPr>
          <p:cNvPr id="6" name="TextBox 6"/>
          <p:cNvSpPr txBox="1"/>
          <p:nvPr/>
        </p:nvSpPr>
        <p:spPr>
          <a:xfrm>
            <a:off x="6003792" y="7189629"/>
            <a:ext cx="6280417" cy="537845"/>
          </a:xfrm>
          <a:prstGeom prst="rect">
            <a:avLst/>
          </a:prstGeom>
        </p:spPr>
        <p:txBody>
          <a:bodyPr lIns="0" tIns="0" rIns="0" bIns="0" rtlCol="0" anchor="t">
            <a:spAutoFit/>
          </a:bodyPr>
          <a:lstStyle/>
          <a:p>
            <a:pPr algn="ctr">
              <a:lnSpc>
                <a:spcPts val="4479"/>
              </a:lnSpc>
            </a:pPr>
            <a:r>
              <a:rPr lang="en-US" sz="3199" spc="639">
                <a:solidFill>
                  <a:srgbClr val="4B4545"/>
                </a:solidFill>
                <a:latin typeface="Open Sans"/>
                <a:ea typeface="Open Sans"/>
                <a:cs typeface="Open Sans"/>
                <a:sym typeface="Open Sans"/>
              </a:rPr>
              <a:t>From Sakshi Yadav</a:t>
            </a:r>
          </a:p>
        </p:txBody>
      </p:sp>
      <p:grpSp>
        <p:nvGrpSpPr>
          <p:cNvPr id="7" name="Group 7"/>
          <p:cNvGrpSpPr/>
          <p:nvPr/>
        </p:nvGrpSpPr>
        <p:grpSpPr>
          <a:xfrm>
            <a:off x="17240445" y="0"/>
            <a:ext cx="1028700" cy="10287000"/>
            <a:chOff x="0" y="0"/>
            <a:chExt cx="270933" cy="2709333"/>
          </a:xfrm>
        </p:grpSpPr>
        <p:sp>
          <p:nvSpPr>
            <p:cNvPr id="8" name="Freeform 8"/>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106861"/>
            </a:solidFill>
          </p:spPr>
        </p:sp>
        <p:sp>
          <p:nvSpPr>
            <p:cNvPr id="9" name="TextBox 9"/>
            <p:cNvSpPr txBox="1"/>
            <p:nvPr/>
          </p:nvSpPr>
          <p:spPr>
            <a:xfrm>
              <a:off x="0" y="-38100"/>
              <a:ext cx="270933" cy="2747433"/>
            </a:xfrm>
            <a:prstGeom prst="rect">
              <a:avLst/>
            </a:prstGeom>
          </p:spPr>
          <p:txBody>
            <a:bodyPr lIns="50800" tIns="50800" rIns="50800" bIns="50800" rtlCol="0" anchor="ctr"/>
            <a:lstStyle/>
            <a:p>
              <a:pPr algn="ctr">
                <a:lnSpc>
                  <a:spcPts val="3359"/>
                </a:lnSpc>
              </a:pPr>
              <a:endParaRPr/>
            </a:p>
          </p:txBody>
        </p:sp>
      </p:grpSp>
      <p:sp>
        <p:nvSpPr>
          <p:cNvPr id="10" name="AutoShape 10"/>
          <p:cNvSpPr/>
          <p:nvPr/>
        </p:nvSpPr>
        <p:spPr>
          <a:xfrm>
            <a:off x="1828578" y="966788"/>
            <a:ext cx="4876948" cy="0"/>
          </a:xfrm>
          <a:prstGeom prst="line">
            <a:avLst/>
          </a:prstGeom>
          <a:ln w="123825" cap="rnd">
            <a:solidFill>
              <a:srgbClr val="F25426"/>
            </a:solidFill>
            <a:prstDash val="sysDot"/>
            <a:headEnd type="none" w="sm" len="sm"/>
            <a:tailEnd type="none" w="sm" len="sm"/>
          </a:ln>
        </p:spPr>
      </p:sp>
      <p:sp>
        <p:nvSpPr>
          <p:cNvPr id="11" name="AutoShape 11"/>
          <p:cNvSpPr/>
          <p:nvPr/>
        </p:nvSpPr>
        <p:spPr>
          <a:xfrm>
            <a:off x="11563397" y="9258300"/>
            <a:ext cx="4876948" cy="0"/>
          </a:xfrm>
          <a:prstGeom prst="line">
            <a:avLst/>
          </a:prstGeom>
          <a:ln w="123825" cap="rnd">
            <a:solidFill>
              <a:srgbClr val="F25426"/>
            </a:solidFill>
            <a:prstDash val="sysDot"/>
            <a:headEnd type="none" w="sm" len="sm"/>
            <a:tailEnd type="none" w="sm" len="sm"/>
          </a:ln>
        </p:spPr>
      </p:sp>
      <p:sp>
        <p:nvSpPr>
          <p:cNvPr id="12" name="Freeform 12"/>
          <p:cNvSpPr/>
          <p:nvPr/>
        </p:nvSpPr>
        <p:spPr>
          <a:xfrm>
            <a:off x="8604552" y="2438687"/>
            <a:ext cx="1060041" cy="848033"/>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7487683" y="3738789"/>
            <a:ext cx="3293779" cy="423569"/>
          </a:xfrm>
          <a:prstGeom prst="rect">
            <a:avLst/>
          </a:prstGeom>
        </p:spPr>
        <p:txBody>
          <a:bodyPr lIns="0" tIns="0" rIns="0" bIns="0" rtlCol="0" anchor="t">
            <a:spAutoFit/>
          </a:bodyPr>
          <a:lstStyle/>
          <a:p>
            <a:pPr algn="l">
              <a:lnSpc>
                <a:spcPts val="3287"/>
              </a:lnSpc>
            </a:pPr>
            <a:r>
              <a:rPr lang="en-US" sz="2859" spc="-57">
                <a:solidFill>
                  <a:srgbClr val="191919"/>
                </a:solidFill>
                <a:latin typeface="Open Sauce"/>
                <a:ea typeface="Open Sauce"/>
                <a:cs typeface="Open Sauce"/>
                <a:sym typeface="Open Sauce"/>
              </a:rPr>
              <a:t>BALANCED TREE</a:t>
            </a:r>
          </a:p>
          <a:p>
            <a:pPr algn="l">
              <a:lnSpc>
                <a:spcPts val="3287"/>
              </a:lnSpc>
            </a:pPr>
            <a:r>
              <a:rPr lang="en-US" sz="2859" spc="-57">
                <a:solidFill>
                  <a:srgbClr val="191919"/>
                </a:solidFill>
                <a:latin typeface="Open Sauce"/>
                <a:ea typeface="Open Sauce"/>
                <a:cs typeface="Open Sauce"/>
                <a:sym typeface="Open Sauce"/>
              </a:rPr>
              <a:t>Clothing Company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70236" y="3886705"/>
            <a:ext cx="3789531" cy="5226130"/>
            <a:chOff x="0" y="0"/>
            <a:chExt cx="2041606" cy="2815572"/>
          </a:xfrm>
        </p:grpSpPr>
        <p:sp>
          <p:nvSpPr>
            <p:cNvPr id="3" name="Freeform 3"/>
            <p:cNvSpPr/>
            <p:nvPr/>
          </p:nvSpPr>
          <p:spPr>
            <a:xfrm>
              <a:off x="0" y="0"/>
              <a:ext cx="2041606" cy="2815572"/>
            </a:xfrm>
            <a:custGeom>
              <a:avLst/>
              <a:gdLst/>
              <a:ahLst/>
              <a:cxnLst/>
              <a:rect l="l" t="t" r="r" b="b"/>
              <a:pathLst>
                <a:path w="2041606" h="2815572">
                  <a:moveTo>
                    <a:pt x="65375" y="0"/>
                  </a:moveTo>
                  <a:lnTo>
                    <a:pt x="1976231" y="0"/>
                  </a:lnTo>
                  <a:cubicBezTo>
                    <a:pt x="1993569" y="0"/>
                    <a:pt x="2010198" y="6888"/>
                    <a:pt x="2022458" y="19148"/>
                  </a:cubicBezTo>
                  <a:cubicBezTo>
                    <a:pt x="2034718" y="31408"/>
                    <a:pt x="2041606" y="48037"/>
                    <a:pt x="2041606" y="65375"/>
                  </a:cubicBezTo>
                  <a:lnTo>
                    <a:pt x="2041606" y="2750197"/>
                  </a:lnTo>
                  <a:cubicBezTo>
                    <a:pt x="2041606" y="2767536"/>
                    <a:pt x="2034718" y="2784164"/>
                    <a:pt x="2022458" y="2796424"/>
                  </a:cubicBezTo>
                  <a:cubicBezTo>
                    <a:pt x="2010198" y="2808684"/>
                    <a:pt x="1993569" y="2815572"/>
                    <a:pt x="1976231" y="2815572"/>
                  </a:cubicBezTo>
                  <a:lnTo>
                    <a:pt x="65375" y="2815572"/>
                  </a:lnTo>
                  <a:cubicBezTo>
                    <a:pt x="48037" y="2815572"/>
                    <a:pt x="31408" y="2808684"/>
                    <a:pt x="19148" y="2796424"/>
                  </a:cubicBezTo>
                  <a:cubicBezTo>
                    <a:pt x="6888" y="2784164"/>
                    <a:pt x="0" y="2767536"/>
                    <a:pt x="0" y="2750197"/>
                  </a:cubicBezTo>
                  <a:lnTo>
                    <a:pt x="0" y="65375"/>
                  </a:lnTo>
                  <a:cubicBezTo>
                    <a:pt x="0" y="48037"/>
                    <a:pt x="6888" y="31408"/>
                    <a:pt x="19148" y="19148"/>
                  </a:cubicBezTo>
                  <a:cubicBezTo>
                    <a:pt x="31408" y="6888"/>
                    <a:pt x="48037" y="0"/>
                    <a:pt x="65375" y="0"/>
                  </a:cubicBezTo>
                  <a:close/>
                </a:path>
              </a:pathLst>
            </a:custGeom>
            <a:solidFill>
              <a:srgbClr val="FFFFFF"/>
            </a:solidFill>
            <a:ln w="123825" cap="rnd">
              <a:solidFill>
                <a:srgbClr val="106861"/>
              </a:solidFill>
              <a:prstDash val="solid"/>
              <a:round/>
            </a:ln>
          </p:spPr>
        </p:sp>
        <p:sp>
          <p:nvSpPr>
            <p:cNvPr id="4" name="TextBox 4"/>
            <p:cNvSpPr txBox="1"/>
            <p:nvPr/>
          </p:nvSpPr>
          <p:spPr>
            <a:xfrm>
              <a:off x="0" y="-38100"/>
              <a:ext cx="2041606" cy="285367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1465010" y="3886705"/>
            <a:ext cx="2599984" cy="1211855"/>
          </a:xfrm>
          <a:custGeom>
            <a:avLst/>
            <a:gdLst/>
            <a:ahLst/>
            <a:cxnLst/>
            <a:rect l="l" t="t" r="r" b="b"/>
            <a:pathLst>
              <a:path w="2599984" h="1211855">
                <a:moveTo>
                  <a:pt x="0" y="0"/>
                </a:moveTo>
                <a:lnTo>
                  <a:pt x="2599984" y="0"/>
                </a:lnTo>
                <a:lnTo>
                  <a:pt x="2599984" y="1211855"/>
                </a:lnTo>
                <a:lnTo>
                  <a:pt x="0" y="121185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grpSp>
        <p:nvGrpSpPr>
          <p:cNvPr id="6" name="Group 6"/>
          <p:cNvGrpSpPr/>
          <p:nvPr/>
        </p:nvGrpSpPr>
        <p:grpSpPr>
          <a:xfrm rot="-10800000">
            <a:off x="5123710" y="3886705"/>
            <a:ext cx="3789531" cy="5226130"/>
            <a:chOff x="0" y="0"/>
            <a:chExt cx="2041606" cy="2815572"/>
          </a:xfrm>
        </p:grpSpPr>
        <p:sp>
          <p:nvSpPr>
            <p:cNvPr id="7" name="Freeform 7"/>
            <p:cNvSpPr/>
            <p:nvPr/>
          </p:nvSpPr>
          <p:spPr>
            <a:xfrm>
              <a:off x="0" y="0"/>
              <a:ext cx="2041606" cy="2815572"/>
            </a:xfrm>
            <a:custGeom>
              <a:avLst/>
              <a:gdLst/>
              <a:ahLst/>
              <a:cxnLst/>
              <a:rect l="l" t="t" r="r" b="b"/>
              <a:pathLst>
                <a:path w="2041606" h="2815572">
                  <a:moveTo>
                    <a:pt x="65375" y="0"/>
                  </a:moveTo>
                  <a:lnTo>
                    <a:pt x="1976231" y="0"/>
                  </a:lnTo>
                  <a:cubicBezTo>
                    <a:pt x="1993569" y="0"/>
                    <a:pt x="2010198" y="6888"/>
                    <a:pt x="2022458" y="19148"/>
                  </a:cubicBezTo>
                  <a:cubicBezTo>
                    <a:pt x="2034718" y="31408"/>
                    <a:pt x="2041606" y="48037"/>
                    <a:pt x="2041606" y="65375"/>
                  </a:cubicBezTo>
                  <a:lnTo>
                    <a:pt x="2041606" y="2750197"/>
                  </a:lnTo>
                  <a:cubicBezTo>
                    <a:pt x="2041606" y="2767536"/>
                    <a:pt x="2034718" y="2784164"/>
                    <a:pt x="2022458" y="2796424"/>
                  </a:cubicBezTo>
                  <a:cubicBezTo>
                    <a:pt x="2010198" y="2808684"/>
                    <a:pt x="1993569" y="2815572"/>
                    <a:pt x="1976231" y="2815572"/>
                  </a:cubicBezTo>
                  <a:lnTo>
                    <a:pt x="65375" y="2815572"/>
                  </a:lnTo>
                  <a:cubicBezTo>
                    <a:pt x="48037" y="2815572"/>
                    <a:pt x="31408" y="2808684"/>
                    <a:pt x="19148" y="2796424"/>
                  </a:cubicBezTo>
                  <a:cubicBezTo>
                    <a:pt x="6888" y="2784164"/>
                    <a:pt x="0" y="2767536"/>
                    <a:pt x="0" y="2750197"/>
                  </a:cubicBezTo>
                  <a:lnTo>
                    <a:pt x="0" y="65375"/>
                  </a:lnTo>
                  <a:cubicBezTo>
                    <a:pt x="0" y="48037"/>
                    <a:pt x="6888" y="31408"/>
                    <a:pt x="19148" y="19148"/>
                  </a:cubicBezTo>
                  <a:cubicBezTo>
                    <a:pt x="31408" y="6888"/>
                    <a:pt x="48037" y="0"/>
                    <a:pt x="65375" y="0"/>
                  </a:cubicBezTo>
                  <a:close/>
                </a:path>
              </a:pathLst>
            </a:custGeom>
            <a:solidFill>
              <a:srgbClr val="FFFFFF"/>
            </a:solidFill>
            <a:ln w="123825" cap="rnd">
              <a:solidFill>
                <a:srgbClr val="106861"/>
              </a:solidFill>
              <a:prstDash val="solid"/>
              <a:round/>
            </a:ln>
          </p:spPr>
        </p:sp>
        <p:sp>
          <p:nvSpPr>
            <p:cNvPr id="8" name="TextBox 8"/>
            <p:cNvSpPr txBox="1"/>
            <p:nvPr/>
          </p:nvSpPr>
          <p:spPr>
            <a:xfrm>
              <a:off x="0" y="-38100"/>
              <a:ext cx="2041606" cy="285367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9" name="Freeform 9"/>
          <p:cNvSpPr/>
          <p:nvPr/>
        </p:nvSpPr>
        <p:spPr>
          <a:xfrm>
            <a:off x="6553006" y="5143500"/>
            <a:ext cx="876700" cy="1015126"/>
          </a:xfrm>
          <a:custGeom>
            <a:avLst/>
            <a:gdLst/>
            <a:ahLst/>
            <a:cxnLst/>
            <a:rect l="l" t="t" r="r" b="b"/>
            <a:pathLst>
              <a:path w="876700" h="1015126">
                <a:moveTo>
                  <a:pt x="0" y="0"/>
                </a:moveTo>
                <a:lnTo>
                  <a:pt x="876699" y="0"/>
                </a:lnTo>
                <a:lnTo>
                  <a:pt x="876699" y="1015126"/>
                </a:lnTo>
                <a:lnTo>
                  <a:pt x="0" y="101512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5718483" y="3886705"/>
            <a:ext cx="2599984" cy="1211855"/>
          </a:xfrm>
          <a:custGeom>
            <a:avLst/>
            <a:gdLst/>
            <a:ahLst/>
            <a:cxnLst/>
            <a:rect l="l" t="t" r="r" b="b"/>
            <a:pathLst>
              <a:path w="2599984" h="1211855">
                <a:moveTo>
                  <a:pt x="0" y="0"/>
                </a:moveTo>
                <a:lnTo>
                  <a:pt x="2599984" y="0"/>
                </a:lnTo>
                <a:lnTo>
                  <a:pt x="2599984" y="1211855"/>
                </a:lnTo>
                <a:lnTo>
                  <a:pt x="0" y="121185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grpSp>
        <p:nvGrpSpPr>
          <p:cNvPr id="11" name="Group 11"/>
          <p:cNvGrpSpPr/>
          <p:nvPr/>
        </p:nvGrpSpPr>
        <p:grpSpPr>
          <a:xfrm rot="-10800000">
            <a:off x="9374759" y="3886705"/>
            <a:ext cx="3789531" cy="5226130"/>
            <a:chOff x="0" y="0"/>
            <a:chExt cx="2041606" cy="2815572"/>
          </a:xfrm>
        </p:grpSpPr>
        <p:sp>
          <p:nvSpPr>
            <p:cNvPr id="12" name="Freeform 12"/>
            <p:cNvSpPr/>
            <p:nvPr/>
          </p:nvSpPr>
          <p:spPr>
            <a:xfrm>
              <a:off x="0" y="0"/>
              <a:ext cx="2041606" cy="2815572"/>
            </a:xfrm>
            <a:custGeom>
              <a:avLst/>
              <a:gdLst/>
              <a:ahLst/>
              <a:cxnLst/>
              <a:rect l="l" t="t" r="r" b="b"/>
              <a:pathLst>
                <a:path w="2041606" h="2815572">
                  <a:moveTo>
                    <a:pt x="65375" y="0"/>
                  </a:moveTo>
                  <a:lnTo>
                    <a:pt x="1976231" y="0"/>
                  </a:lnTo>
                  <a:cubicBezTo>
                    <a:pt x="1993569" y="0"/>
                    <a:pt x="2010198" y="6888"/>
                    <a:pt x="2022458" y="19148"/>
                  </a:cubicBezTo>
                  <a:cubicBezTo>
                    <a:pt x="2034718" y="31408"/>
                    <a:pt x="2041606" y="48037"/>
                    <a:pt x="2041606" y="65375"/>
                  </a:cubicBezTo>
                  <a:lnTo>
                    <a:pt x="2041606" y="2750197"/>
                  </a:lnTo>
                  <a:cubicBezTo>
                    <a:pt x="2041606" y="2767536"/>
                    <a:pt x="2034718" y="2784164"/>
                    <a:pt x="2022458" y="2796424"/>
                  </a:cubicBezTo>
                  <a:cubicBezTo>
                    <a:pt x="2010198" y="2808684"/>
                    <a:pt x="1993569" y="2815572"/>
                    <a:pt x="1976231" y="2815572"/>
                  </a:cubicBezTo>
                  <a:lnTo>
                    <a:pt x="65375" y="2815572"/>
                  </a:lnTo>
                  <a:cubicBezTo>
                    <a:pt x="48037" y="2815572"/>
                    <a:pt x="31408" y="2808684"/>
                    <a:pt x="19148" y="2796424"/>
                  </a:cubicBezTo>
                  <a:cubicBezTo>
                    <a:pt x="6888" y="2784164"/>
                    <a:pt x="0" y="2767536"/>
                    <a:pt x="0" y="2750197"/>
                  </a:cubicBezTo>
                  <a:lnTo>
                    <a:pt x="0" y="65375"/>
                  </a:lnTo>
                  <a:cubicBezTo>
                    <a:pt x="0" y="48037"/>
                    <a:pt x="6888" y="31408"/>
                    <a:pt x="19148" y="19148"/>
                  </a:cubicBezTo>
                  <a:cubicBezTo>
                    <a:pt x="31408" y="6888"/>
                    <a:pt x="48037" y="0"/>
                    <a:pt x="65375" y="0"/>
                  </a:cubicBezTo>
                  <a:close/>
                </a:path>
              </a:pathLst>
            </a:custGeom>
            <a:solidFill>
              <a:srgbClr val="FFFFFF"/>
            </a:solidFill>
            <a:ln w="123825" cap="rnd">
              <a:solidFill>
                <a:srgbClr val="106861"/>
              </a:solidFill>
              <a:prstDash val="solid"/>
              <a:round/>
            </a:ln>
          </p:spPr>
        </p:sp>
        <p:sp>
          <p:nvSpPr>
            <p:cNvPr id="13" name="TextBox 13"/>
            <p:cNvSpPr txBox="1"/>
            <p:nvPr/>
          </p:nvSpPr>
          <p:spPr>
            <a:xfrm>
              <a:off x="0" y="-38100"/>
              <a:ext cx="2041606" cy="285367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9969533" y="3886705"/>
            <a:ext cx="2599984" cy="1211855"/>
          </a:xfrm>
          <a:custGeom>
            <a:avLst/>
            <a:gdLst/>
            <a:ahLst/>
            <a:cxnLst/>
            <a:rect l="l" t="t" r="r" b="b"/>
            <a:pathLst>
              <a:path w="2599984" h="1211855">
                <a:moveTo>
                  <a:pt x="0" y="0"/>
                </a:moveTo>
                <a:lnTo>
                  <a:pt x="2599984" y="0"/>
                </a:lnTo>
                <a:lnTo>
                  <a:pt x="2599984" y="1211855"/>
                </a:lnTo>
                <a:lnTo>
                  <a:pt x="0" y="121185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6" name="Group 16"/>
          <p:cNvGrpSpPr/>
          <p:nvPr/>
        </p:nvGrpSpPr>
        <p:grpSpPr>
          <a:xfrm rot="-10800000">
            <a:off x="13628233" y="3886705"/>
            <a:ext cx="3789531" cy="5226130"/>
            <a:chOff x="0" y="0"/>
            <a:chExt cx="2041606" cy="2815572"/>
          </a:xfrm>
        </p:grpSpPr>
        <p:sp>
          <p:nvSpPr>
            <p:cNvPr id="17" name="Freeform 17"/>
            <p:cNvSpPr/>
            <p:nvPr/>
          </p:nvSpPr>
          <p:spPr>
            <a:xfrm>
              <a:off x="0" y="0"/>
              <a:ext cx="2041606" cy="2815572"/>
            </a:xfrm>
            <a:custGeom>
              <a:avLst/>
              <a:gdLst/>
              <a:ahLst/>
              <a:cxnLst/>
              <a:rect l="l" t="t" r="r" b="b"/>
              <a:pathLst>
                <a:path w="2041606" h="2815572">
                  <a:moveTo>
                    <a:pt x="65375" y="0"/>
                  </a:moveTo>
                  <a:lnTo>
                    <a:pt x="1976231" y="0"/>
                  </a:lnTo>
                  <a:cubicBezTo>
                    <a:pt x="1993569" y="0"/>
                    <a:pt x="2010198" y="6888"/>
                    <a:pt x="2022458" y="19148"/>
                  </a:cubicBezTo>
                  <a:cubicBezTo>
                    <a:pt x="2034718" y="31408"/>
                    <a:pt x="2041606" y="48037"/>
                    <a:pt x="2041606" y="65375"/>
                  </a:cubicBezTo>
                  <a:lnTo>
                    <a:pt x="2041606" y="2750197"/>
                  </a:lnTo>
                  <a:cubicBezTo>
                    <a:pt x="2041606" y="2767536"/>
                    <a:pt x="2034718" y="2784164"/>
                    <a:pt x="2022458" y="2796424"/>
                  </a:cubicBezTo>
                  <a:cubicBezTo>
                    <a:pt x="2010198" y="2808684"/>
                    <a:pt x="1993569" y="2815572"/>
                    <a:pt x="1976231" y="2815572"/>
                  </a:cubicBezTo>
                  <a:lnTo>
                    <a:pt x="65375" y="2815572"/>
                  </a:lnTo>
                  <a:cubicBezTo>
                    <a:pt x="48037" y="2815572"/>
                    <a:pt x="31408" y="2808684"/>
                    <a:pt x="19148" y="2796424"/>
                  </a:cubicBezTo>
                  <a:cubicBezTo>
                    <a:pt x="6888" y="2784164"/>
                    <a:pt x="0" y="2767536"/>
                    <a:pt x="0" y="2750197"/>
                  </a:cubicBezTo>
                  <a:lnTo>
                    <a:pt x="0" y="65375"/>
                  </a:lnTo>
                  <a:cubicBezTo>
                    <a:pt x="0" y="48037"/>
                    <a:pt x="6888" y="31408"/>
                    <a:pt x="19148" y="19148"/>
                  </a:cubicBezTo>
                  <a:cubicBezTo>
                    <a:pt x="31408" y="6888"/>
                    <a:pt x="48037" y="0"/>
                    <a:pt x="65375" y="0"/>
                  </a:cubicBezTo>
                  <a:close/>
                </a:path>
              </a:pathLst>
            </a:custGeom>
            <a:solidFill>
              <a:srgbClr val="FFFFFF"/>
            </a:solidFill>
            <a:ln w="123825" cap="rnd">
              <a:solidFill>
                <a:srgbClr val="106861"/>
              </a:solidFill>
              <a:prstDash val="solid"/>
              <a:round/>
            </a:ln>
          </p:spPr>
        </p:sp>
        <p:sp>
          <p:nvSpPr>
            <p:cNvPr id="18" name="TextBox 18"/>
            <p:cNvSpPr txBox="1"/>
            <p:nvPr/>
          </p:nvSpPr>
          <p:spPr>
            <a:xfrm>
              <a:off x="0" y="-38100"/>
              <a:ext cx="2041606" cy="2853672"/>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Freeform 19"/>
          <p:cNvSpPr/>
          <p:nvPr/>
        </p:nvSpPr>
        <p:spPr>
          <a:xfrm>
            <a:off x="14223006" y="3886705"/>
            <a:ext cx="2599984" cy="1211855"/>
          </a:xfrm>
          <a:custGeom>
            <a:avLst/>
            <a:gdLst/>
            <a:ahLst/>
            <a:cxnLst/>
            <a:rect l="l" t="t" r="r" b="b"/>
            <a:pathLst>
              <a:path w="2599984" h="1211855">
                <a:moveTo>
                  <a:pt x="0" y="0"/>
                </a:moveTo>
                <a:lnTo>
                  <a:pt x="2599984" y="0"/>
                </a:lnTo>
                <a:lnTo>
                  <a:pt x="2599984" y="1211855"/>
                </a:lnTo>
                <a:lnTo>
                  <a:pt x="0" y="121185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sp>
      <p:sp>
        <p:nvSpPr>
          <p:cNvPr id="20" name="Freeform 20"/>
          <p:cNvSpPr/>
          <p:nvPr/>
        </p:nvSpPr>
        <p:spPr>
          <a:xfrm>
            <a:off x="2255691" y="5143500"/>
            <a:ext cx="924918" cy="968962"/>
          </a:xfrm>
          <a:custGeom>
            <a:avLst/>
            <a:gdLst/>
            <a:ahLst/>
            <a:cxnLst/>
            <a:rect l="l" t="t" r="r" b="b"/>
            <a:pathLst>
              <a:path w="924918" h="968962">
                <a:moveTo>
                  <a:pt x="0" y="0"/>
                </a:moveTo>
                <a:lnTo>
                  <a:pt x="924919" y="0"/>
                </a:lnTo>
                <a:lnTo>
                  <a:pt x="924919" y="968962"/>
                </a:lnTo>
                <a:lnTo>
                  <a:pt x="0" y="96896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1" name="Freeform 21"/>
          <p:cNvSpPr/>
          <p:nvPr/>
        </p:nvSpPr>
        <p:spPr>
          <a:xfrm>
            <a:off x="10674603" y="5259326"/>
            <a:ext cx="1135605" cy="877513"/>
          </a:xfrm>
          <a:custGeom>
            <a:avLst/>
            <a:gdLst/>
            <a:ahLst/>
            <a:cxnLst/>
            <a:rect l="l" t="t" r="r" b="b"/>
            <a:pathLst>
              <a:path w="1135605" h="877513">
                <a:moveTo>
                  <a:pt x="0" y="0"/>
                </a:moveTo>
                <a:lnTo>
                  <a:pt x="1135605" y="0"/>
                </a:lnTo>
                <a:lnTo>
                  <a:pt x="1135605" y="877513"/>
                </a:lnTo>
                <a:lnTo>
                  <a:pt x="0" y="87751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2" name="Freeform 22"/>
          <p:cNvSpPr/>
          <p:nvPr/>
        </p:nvSpPr>
        <p:spPr>
          <a:xfrm>
            <a:off x="15085307" y="5216622"/>
            <a:ext cx="875383" cy="962921"/>
          </a:xfrm>
          <a:custGeom>
            <a:avLst/>
            <a:gdLst/>
            <a:ahLst/>
            <a:cxnLst/>
            <a:rect l="l" t="t" r="r" b="b"/>
            <a:pathLst>
              <a:path w="875383" h="962921">
                <a:moveTo>
                  <a:pt x="0" y="0"/>
                </a:moveTo>
                <a:lnTo>
                  <a:pt x="875383" y="0"/>
                </a:lnTo>
                <a:lnTo>
                  <a:pt x="875383" y="962921"/>
                </a:lnTo>
                <a:lnTo>
                  <a:pt x="0" y="962921"/>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3" name="TextBox 23"/>
          <p:cNvSpPr txBox="1"/>
          <p:nvPr/>
        </p:nvSpPr>
        <p:spPr>
          <a:xfrm>
            <a:off x="3464788" y="864138"/>
            <a:ext cx="7362789" cy="866067"/>
          </a:xfrm>
          <a:prstGeom prst="rect">
            <a:avLst/>
          </a:prstGeom>
        </p:spPr>
        <p:txBody>
          <a:bodyPr lIns="0" tIns="0" rIns="0" bIns="0" rtlCol="0" anchor="t">
            <a:spAutoFit/>
          </a:bodyPr>
          <a:lstStyle/>
          <a:p>
            <a:pPr algn="l">
              <a:lnSpc>
                <a:spcPts val="7178"/>
              </a:lnSpc>
            </a:pPr>
            <a:r>
              <a:rPr lang="en-US" sz="5127" b="1" spc="-102">
                <a:solidFill>
                  <a:srgbClr val="191919"/>
                </a:solidFill>
                <a:latin typeface="Open Sauce Bold"/>
                <a:ea typeface="Open Sauce Bold"/>
                <a:cs typeface="Open Sauce Bold"/>
                <a:sym typeface="Open Sauce Bold"/>
              </a:rPr>
              <a:t>Objective</a:t>
            </a:r>
          </a:p>
        </p:txBody>
      </p:sp>
      <p:sp>
        <p:nvSpPr>
          <p:cNvPr id="24" name="TextBox 24"/>
          <p:cNvSpPr txBox="1"/>
          <p:nvPr/>
        </p:nvSpPr>
        <p:spPr>
          <a:xfrm>
            <a:off x="1079388" y="7092371"/>
            <a:ext cx="3316988" cy="1202055"/>
          </a:xfrm>
          <a:prstGeom prst="rect">
            <a:avLst/>
          </a:prstGeom>
        </p:spPr>
        <p:txBody>
          <a:bodyPr lIns="0" tIns="0" rIns="0" bIns="0" rtlCol="0" anchor="t">
            <a:spAutoFit/>
          </a:bodyPr>
          <a:lstStyle/>
          <a:p>
            <a:pPr marL="0" lvl="0" indent="0" algn="ctr">
              <a:lnSpc>
                <a:spcPts val="3299"/>
              </a:lnSpc>
            </a:pPr>
            <a:r>
              <a:rPr lang="en-US" sz="2199">
                <a:solidFill>
                  <a:srgbClr val="343432"/>
                </a:solidFill>
                <a:latin typeface="Open Sauce"/>
                <a:ea typeface="Open Sauce"/>
                <a:cs typeface="Open Sauce"/>
                <a:sym typeface="Open Sauce"/>
              </a:rPr>
              <a:t>Assessing overall sales performance and revenue generation.</a:t>
            </a:r>
          </a:p>
        </p:txBody>
      </p:sp>
      <p:sp>
        <p:nvSpPr>
          <p:cNvPr id="25" name="TextBox 25"/>
          <p:cNvSpPr txBox="1"/>
          <p:nvPr/>
        </p:nvSpPr>
        <p:spPr>
          <a:xfrm>
            <a:off x="1466388" y="6278555"/>
            <a:ext cx="2542987" cy="375666"/>
          </a:xfrm>
          <a:prstGeom prst="rect">
            <a:avLst/>
          </a:prstGeom>
        </p:spPr>
        <p:txBody>
          <a:bodyPr lIns="0" tIns="0" rIns="0" bIns="0" rtlCol="0" anchor="t">
            <a:spAutoFit/>
          </a:bodyPr>
          <a:lstStyle/>
          <a:p>
            <a:pPr marL="0" lvl="0" indent="0" algn="ctr">
              <a:lnSpc>
                <a:spcPts val="3072"/>
              </a:lnSpc>
              <a:spcBef>
                <a:spcPct val="0"/>
              </a:spcBef>
            </a:pPr>
            <a:r>
              <a:rPr lang="en-US" sz="2400" b="1">
                <a:solidFill>
                  <a:srgbClr val="343432"/>
                </a:solidFill>
                <a:latin typeface="Open Sauce Bold"/>
                <a:ea typeface="Open Sauce Bold"/>
                <a:cs typeface="Open Sauce Bold"/>
                <a:sym typeface="Open Sauce Bold"/>
              </a:rPr>
              <a:t>Objective 01</a:t>
            </a:r>
          </a:p>
        </p:txBody>
      </p:sp>
      <p:sp>
        <p:nvSpPr>
          <p:cNvPr id="26" name="TextBox 26"/>
          <p:cNvSpPr txBox="1"/>
          <p:nvPr/>
        </p:nvSpPr>
        <p:spPr>
          <a:xfrm>
            <a:off x="2170080" y="3959029"/>
            <a:ext cx="1135605" cy="736869"/>
          </a:xfrm>
          <a:prstGeom prst="rect">
            <a:avLst/>
          </a:prstGeom>
        </p:spPr>
        <p:txBody>
          <a:bodyPr lIns="0" tIns="0" rIns="0" bIns="0" rtlCol="0" anchor="t">
            <a:spAutoFit/>
          </a:bodyPr>
          <a:lstStyle/>
          <a:p>
            <a:pPr marL="0" lvl="0" indent="0" algn="ctr">
              <a:lnSpc>
                <a:spcPts val="5930"/>
              </a:lnSpc>
              <a:spcBef>
                <a:spcPct val="0"/>
              </a:spcBef>
            </a:pPr>
            <a:r>
              <a:rPr lang="en-US" sz="4632" b="1">
                <a:solidFill>
                  <a:srgbClr val="F8F8F8"/>
                </a:solidFill>
                <a:latin typeface="Open Sauce Bold"/>
                <a:ea typeface="Open Sauce Bold"/>
                <a:cs typeface="Open Sauce Bold"/>
                <a:sym typeface="Open Sauce Bold"/>
              </a:rPr>
              <a:t>01</a:t>
            </a:r>
          </a:p>
        </p:txBody>
      </p:sp>
      <p:sp>
        <p:nvSpPr>
          <p:cNvPr id="27" name="TextBox 27"/>
          <p:cNvSpPr txBox="1"/>
          <p:nvPr/>
        </p:nvSpPr>
        <p:spPr>
          <a:xfrm>
            <a:off x="5332862" y="7092371"/>
            <a:ext cx="3316988" cy="1202055"/>
          </a:xfrm>
          <a:prstGeom prst="rect">
            <a:avLst/>
          </a:prstGeom>
        </p:spPr>
        <p:txBody>
          <a:bodyPr lIns="0" tIns="0" rIns="0" bIns="0" rtlCol="0" anchor="t">
            <a:spAutoFit/>
          </a:bodyPr>
          <a:lstStyle/>
          <a:p>
            <a:pPr marL="0" lvl="0" indent="0" algn="ctr">
              <a:lnSpc>
                <a:spcPts val="3299"/>
              </a:lnSpc>
            </a:pPr>
            <a:r>
              <a:rPr lang="en-US" sz="2199">
                <a:solidFill>
                  <a:srgbClr val="343432"/>
                </a:solidFill>
                <a:latin typeface="Open Sauce"/>
                <a:ea typeface="Open Sauce"/>
                <a:cs typeface="Open Sauce"/>
                <a:sym typeface="Open Sauce"/>
              </a:rPr>
              <a:t>Understanding customer transaction behaviors.</a:t>
            </a:r>
          </a:p>
        </p:txBody>
      </p:sp>
      <p:sp>
        <p:nvSpPr>
          <p:cNvPr id="28" name="TextBox 28"/>
          <p:cNvSpPr txBox="1"/>
          <p:nvPr/>
        </p:nvSpPr>
        <p:spPr>
          <a:xfrm>
            <a:off x="5719862" y="6278555"/>
            <a:ext cx="2542987" cy="375666"/>
          </a:xfrm>
          <a:prstGeom prst="rect">
            <a:avLst/>
          </a:prstGeom>
        </p:spPr>
        <p:txBody>
          <a:bodyPr lIns="0" tIns="0" rIns="0" bIns="0" rtlCol="0" anchor="t">
            <a:spAutoFit/>
          </a:bodyPr>
          <a:lstStyle/>
          <a:p>
            <a:pPr marL="0" lvl="0" indent="0" algn="ctr">
              <a:lnSpc>
                <a:spcPts val="3072"/>
              </a:lnSpc>
              <a:spcBef>
                <a:spcPct val="0"/>
              </a:spcBef>
            </a:pPr>
            <a:r>
              <a:rPr lang="en-US" sz="2400" b="1">
                <a:solidFill>
                  <a:srgbClr val="343432"/>
                </a:solidFill>
                <a:latin typeface="Open Sauce Bold"/>
                <a:ea typeface="Open Sauce Bold"/>
                <a:cs typeface="Open Sauce Bold"/>
                <a:sym typeface="Open Sauce Bold"/>
              </a:rPr>
              <a:t>Objective 02</a:t>
            </a:r>
          </a:p>
        </p:txBody>
      </p:sp>
      <p:sp>
        <p:nvSpPr>
          <p:cNvPr id="29" name="TextBox 29"/>
          <p:cNvSpPr txBox="1"/>
          <p:nvPr/>
        </p:nvSpPr>
        <p:spPr>
          <a:xfrm>
            <a:off x="6423553" y="3959029"/>
            <a:ext cx="1135605" cy="736869"/>
          </a:xfrm>
          <a:prstGeom prst="rect">
            <a:avLst/>
          </a:prstGeom>
        </p:spPr>
        <p:txBody>
          <a:bodyPr lIns="0" tIns="0" rIns="0" bIns="0" rtlCol="0" anchor="t">
            <a:spAutoFit/>
          </a:bodyPr>
          <a:lstStyle/>
          <a:p>
            <a:pPr marL="0" lvl="0" indent="0" algn="ctr">
              <a:lnSpc>
                <a:spcPts val="5930"/>
              </a:lnSpc>
              <a:spcBef>
                <a:spcPct val="0"/>
              </a:spcBef>
            </a:pPr>
            <a:r>
              <a:rPr lang="en-US" sz="4632" b="1">
                <a:solidFill>
                  <a:srgbClr val="F8F8F8"/>
                </a:solidFill>
                <a:latin typeface="Open Sauce Bold"/>
                <a:ea typeface="Open Sauce Bold"/>
                <a:cs typeface="Open Sauce Bold"/>
                <a:sym typeface="Open Sauce Bold"/>
              </a:rPr>
              <a:t>02</a:t>
            </a:r>
          </a:p>
        </p:txBody>
      </p:sp>
      <p:sp>
        <p:nvSpPr>
          <p:cNvPr id="30" name="TextBox 30"/>
          <p:cNvSpPr txBox="1"/>
          <p:nvPr/>
        </p:nvSpPr>
        <p:spPr>
          <a:xfrm>
            <a:off x="9583911" y="7092371"/>
            <a:ext cx="3316988" cy="1202055"/>
          </a:xfrm>
          <a:prstGeom prst="rect">
            <a:avLst/>
          </a:prstGeom>
        </p:spPr>
        <p:txBody>
          <a:bodyPr lIns="0" tIns="0" rIns="0" bIns="0" rtlCol="0" anchor="t">
            <a:spAutoFit/>
          </a:bodyPr>
          <a:lstStyle/>
          <a:p>
            <a:pPr marL="0" lvl="0" indent="0" algn="ctr">
              <a:lnSpc>
                <a:spcPts val="3299"/>
              </a:lnSpc>
            </a:pPr>
            <a:r>
              <a:rPr lang="en-US" sz="2199">
                <a:solidFill>
                  <a:srgbClr val="343432"/>
                </a:solidFill>
                <a:latin typeface="Open Sauce"/>
                <a:ea typeface="Open Sauce"/>
                <a:cs typeface="Open Sauce"/>
                <a:sym typeface="Open Sauce"/>
              </a:rPr>
              <a:t>Identifying top-selling products and categories.</a:t>
            </a:r>
          </a:p>
        </p:txBody>
      </p:sp>
      <p:sp>
        <p:nvSpPr>
          <p:cNvPr id="31" name="TextBox 31"/>
          <p:cNvSpPr txBox="1"/>
          <p:nvPr/>
        </p:nvSpPr>
        <p:spPr>
          <a:xfrm>
            <a:off x="9970911" y="6278555"/>
            <a:ext cx="2542987" cy="375666"/>
          </a:xfrm>
          <a:prstGeom prst="rect">
            <a:avLst/>
          </a:prstGeom>
        </p:spPr>
        <p:txBody>
          <a:bodyPr lIns="0" tIns="0" rIns="0" bIns="0" rtlCol="0" anchor="t">
            <a:spAutoFit/>
          </a:bodyPr>
          <a:lstStyle/>
          <a:p>
            <a:pPr marL="0" lvl="0" indent="0" algn="ctr">
              <a:lnSpc>
                <a:spcPts val="3072"/>
              </a:lnSpc>
              <a:spcBef>
                <a:spcPct val="0"/>
              </a:spcBef>
            </a:pPr>
            <a:r>
              <a:rPr lang="en-US" sz="2400" b="1">
                <a:solidFill>
                  <a:srgbClr val="343432"/>
                </a:solidFill>
                <a:latin typeface="Open Sauce Bold"/>
                <a:ea typeface="Open Sauce Bold"/>
                <a:cs typeface="Open Sauce Bold"/>
                <a:sym typeface="Open Sauce Bold"/>
              </a:rPr>
              <a:t>Objective 03</a:t>
            </a:r>
          </a:p>
        </p:txBody>
      </p:sp>
      <p:sp>
        <p:nvSpPr>
          <p:cNvPr id="32" name="TextBox 32"/>
          <p:cNvSpPr txBox="1"/>
          <p:nvPr/>
        </p:nvSpPr>
        <p:spPr>
          <a:xfrm>
            <a:off x="10674603" y="3959029"/>
            <a:ext cx="1135605" cy="736869"/>
          </a:xfrm>
          <a:prstGeom prst="rect">
            <a:avLst/>
          </a:prstGeom>
        </p:spPr>
        <p:txBody>
          <a:bodyPr lIns="0" tIns="0" rIns="0" bIns="0" rtlCol="0" anchor="t">
            <a:spAutoFit/>
          </a:bodyPr>
          <a:lstStyle/>
          <a:p>
            <a:pPr marL="0" lvl="0" indent="0" algn="ctr">
              <a:lnSpc>
                <a:spcPts val="5930"/>
              </a:lnSpc>
              <a:spcBef>
                <a:spcPct val="0"/>
              </a:spcBef>
            </a:pPr>
            <a:r>
              <a:rPr lang="en-US" sz="4632" b="1">
                <a:solidFill>
                  <a:srgbClr val="F8F8F8"/>
                </a:solidFill>
                <a:latin typeface="Open Sauce Bold"/>
                <a:ea typeface="Open Sauce Bold"/>
                <a:cs typeface="Open Sauce Bold"/>
                <a:sym typeface="Open Sauce Bold"/>
              </a:rPr>
              <a:t>03</a:t>
            </a:r>
          </a:p>
        </p:txBody>
      </p:sp>
      <p:sp>
        <p:nvSpPr>
          <p:cNvPr id="33" name="TextBox 33"/>
          <p:cNvSpPr txBox="1"/>
          <p:nvPr/>
        </p:nvSpPr>
        <p:spPr>
          <a:xfrm>
            <a:off x="13837385" y="7092371"/>
            <a:ext cx="3316988" cy="1202055"/>
          </a:xfrm>
          <a:prstGeom prst="rect">
            <a:avLst/>
          </a:prstGeom>
        </p:spPr>
        <p:txBody>
          <a:bodyPr lIns="0" tIns="0" rIns="0" bIns="0" rtlCol="0" anchor="t">
            <a:spAutoFit/>
          </a:bodyPr>
          <a:lstStyle/>
          <a:p>
            <a:pPr marL="0" lvl="0" indent="0" algn="ctr">
              <a:lnSpc>
                <a:spcPts val="3299"/>
              </a:lnSpc>
            </a:pPr>
            <a:r>
              <a:rPr lang="en-US" sz="2199">
                <a:solidFill>
                  <a:srgbClr val="343432"/>
                </a:solidFill>
                <a:latin typeface="Open Sauce"/>
                <a:ea typeface="Open Sauce"/>
                <a:cs typeface="Open Sauce"/>
                <a:sym typeface="Open Sauce"/>
              </a:rPr>
              <a:t>Evaluating the impact of discounts on sales and revenue.</a:t>
            </a:r>
          </a:p>
        </p:txBody>
      </p:sp>
      <p:sp>
        <p:nvSpPr>
          <p:cNvPr id="34" name="TextBox 34"/>
          <p:cNvSpPr txBox="1"/>
          <p:nvPr/>
        </p:nvSpPr>
        <p:spPr>
          <a:xfrm>
            <a:off x="14224385" y="6278555"/>
            <a:ext cx="2542987" cy="375666"/>
          </a:xfrm>
          <a:prstGeom prst="rect">
            <a:avLst/>
          </a:prstGeom>
        </p:spPr>
        <p:txBody>
          <a:bodyPr lIns="0" tIns="0" rIns="0" bIns="0" rtlCol="0" anchor="t">
            <a:spAutoFit/>
          </a:bodyPr>
          <a:lstStyle/>
          <a:p>
            <a:pPr marL="0" lvl="0" indent="0" algn="ctr">
              <a:lnSpc>
                <a:spcPts val="3072"/>
              </a:lnSpc>
              <a:spcBef>
                <a:spcPct val="0"/>
              </a:spcBef>
            </a:pPr>
            <a:r>
              <a:rPr lang="en-US" sz="2400" b="1">
                <a:solidFill>
                  <a:srgbClr val="343432"/>
                </a:solidFill>
                <a:latin typeface="Open Sauce Bold"/>
                <a:ea typeface="Open Sauce Bold"/>
                <a:cs typeface="Open Sauce Bold"/>
                <a:sym typeface="Open Sauce Bold"/>
              </a:rPr>
              <a:t>Objective 04</a:t>
            </a:r>
          </a:p>
        </p:txBody>
      </p:sp>
      <p:sp>
        <p:nvSpPr>
          <p:cNvPr id="35" name="TextBox 35"/>
          <p:cNvSpPr txBox="1"/>
          <p:nvPr/>
        </p:nvSpPr>
        <p:spPr>
          <a:xfrm>
            <a:off x="14928076" y="3959029"/>
            <a:ext cx="1135605" cy="736869"/>
          </a:xfrm>
          <a:prstGeom prst="rect">
            <a:avLst/>
          </a:prstGeom>
        </p:spPr>
        <p:txBody>
          <a:bodyPr lIns="0" tIns="0" rIns="0" bIns="0" rtlCol="0" anchor="t">
            <a:spAutoFit/>
          </a:bodyPr>
          <a:lstStyle/>
          <a:p>
            <a:pPr marL="0" lvl="0" indent="0" algn="ctr">
              <a:lnSpc>
                <a:spcPts val="5930"/>
              </a:lnSpc>
              <a:spcBef>
                <a:spcPct val="0"/>
              </a:spcBef>
            </a:pPr>
            <a:r>
              <a:rPr lang="en-US" sz="4632" b="1">
                <a:solidFill>
                  <a:srgbClr val="F8F8F8"/>
                </a:solidFill>
                <a:latin typeface="Open Sauce Bold"/>
                <a:ea typeface="Open Sauce Bold"/>
                <a:cs typeface="Open Sauce Bold"/>
                <a:sym typeface="Open Sauce Bold"/>
              </a:rPr>
              <a:t>04</a:t>
            </a:r>
          </a:p>
        </p:txBody>
      </p:sp>
      <p:sp>
        <p:nvSpPr>
          <p:cNvPr id="36" name="TextBox 36"/>
          <p:cNvSpPr txBox="1"/>
          <p:nvPr/>
        </p:nvSpPr>
        <p:spPr>
          <a:xfrm>
            <a:off x="3464788" y="1843406"/>
            <a:ext cx="11620519" cy="1356327"/>
          </a:xfrm>
          <a:prstGeom prst="rect">
            <a:avLst/>
          </a:prstGeom>
        </p:spPr>
        <p:txBody>
          <a:bodyPr lIns="0" tIns="0" rIns="0" bIns="0" rtlCol="0" anchor="t">
            <a:spAutoFit/>
          </a:bodyPr>
          <a:lstStyle/>
          <a:p>
            <a:pPr marL="0" lvl="0" indent="0" algn="l">
              <a:lnSpc>
                <a:spcPts val="3601"/>
              </a:lnSpc>
            </a:pPr>
            <a:r>
              <a:rPr lang="en-US" sz="2400">
                <a:solidFill>
                  <a:srgbClr val="343432"/>
                </a:solidFill>
                <a:latin typeface="Open Sauce"/>
                <a:ea typeface="Open Sauce"/>
                <a:cs typeface="Open Sauce"/>
                <a:sym typeface="Open Sauce"/>
              </a:rPr>
              <a:t>The primary objective of this report is to analyze sales data to uncover trends and insights that can inform merchandising strategies and financial planning. Specific goals include:</a:t>
            </a:r>
          </a:p>
        </p:txBody>
      </p:sp>
      <p:sp>
        <p:nvSpPr>
          <p:cNvPr id="37" name="Freeform 37"/>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AutoShape 3"/>
          <p:cNvSpPr/>
          <p:nvPr/>
        </p:nvSpPr>
        <p:spPr>
          <a:xfrm>
            <a:off x="4198133" y="4951155"/>
            <a:ext cx="897922" cy="0"/>
          </a:xfrm>
          <a:prstGeom prst="line">
            <a:avLst/>
          </a:prstGeom>
          <a:ln w="28575" cap="rnd">
            <a:solidFill>
              <a:srgbClr val="035D61"/>
            </a:solidFill>
            <a:prstDash val="sysDot"/>
            <a:headEnd type="none" w="sm" len="sm"/>
            <a:tailEnd type="oval" w="lg" len="lg"/>
          </a:ln>
        </p:spPr>
      </p:sp>
      <p:sp>
        <p:nvSpPr>
          <p:cNvPr id="4" name="Freeform 4"/>
          <p:cNvSpPr/>
          <p:nvPr/>
        </p:nvSpPr>
        <p:spPr>
          <a:xfrm>
            <a:off x="1885579" y="3810757"/>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pic>
        <p:nvPicPr>
          <p:cNvPr id="5" name="Picture 5"/>
          <p:cNvPicPr>
            <a:picLocks noChangeAspect="1"/>
          </p:cNvPicPr>
          <p:nvPr/>
        </p:nvPicPr>
        <p:blipFill>
          <a:blip r:embed="rId6"/>
          <a:stretch>
            <a:fillRect/>
          </a:stretch>
        </p:blipFill>
        <p:spPr>
          <a:xfrm>
            <a:off x="1971174" y="3892645"/>
            <a:ext cx="2183690" cy="2183690"/>
          </a:xfrm>
          <a:prstGeom prst="rect">
            <a:avLst/>
          </a:prstGeom>
        </p:spPr>
      </p:pic>
      <p:sp>
        <p:nvSpPr>
          <p:cNvPr id="6" name="AutoShape 6"/>
          <p:cNvSpPr/>
          <p:nvPr/>
        </p:nvSpPr>
        <p:spPr>
          <a:xfrm flipV="1">
            <a:off x="4198133" y="7250778"/>
            <a:ext cx="830149" cy="3057"/>
          </a:xfrm>
          <a:prstGeom prst="line">
            <a:avLst/>
          </a:prstGeom>
          <a:ln w="28575" cap="rnd">
            <a:solidFill>
              <a:srgbClr val="035D61"/>
            </a:solidFill>
            <a:prstDash val="sysDot"/>
            <a:headEnd type="none" w="sm" len="sm"/>
            <a:tailEnd type="oval" w="lg" len="lg"/>
          </a:ln>
        </p:spPr>
      </p:sp>
      <p:sp>
        <p:nvSpPr>
          <p:cNvPr id="7" name="Freeform 7"/>
          <p:cNvSpPr/>
          <p:nvPr/>
        </p:nvSpPr>
        <p:spPr>
          <a:xfrm>
            <a:off x="1885579" y="6113437"/>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pic>
        <p:nvPicPr>
          <p:cNvPr id="8" name="Picture 8"/>
          <p:cNvPicPr>
            <a:picLocks noChangeAspect="1"/>
          </p:cNvPicPr>
          <p:nvPr/>
        </p:nvPicPr>
        <p:blipFill>
          <a:blip r:embed="rId7"/>
          <a:stretch>
            <a:fillRect/>
          </a:stretch>
        </p:blipFill>
        <p:spPr>
          <a:xfrm>
            <a:off x="1971174" y="6195325"/>
            <a:ext cx="2183690" cy="2183690"/>
          </a:xfrm>
          <a:prstGeom prst="rect">
            <a:avLst/>
          </a:prstGeom>
        </p:spPr>
      </p:pic>
      <p:sp>
        <p:nvSpPr>
          <p:cNvPr id="9" name="Freeform 9"/>
          <p:cNvSpPr/>
          <p:nvPr/>
        </p:nvSpPr>
        <p:spPr>
          <a:xfrm>
            <a:off x="-1413742" y="-678198"/>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TextBox 10"/>
          <p:cNvSpPr txBox="1"/>
          <p:nvPr/>
        </p:nvSpPr>
        <p:spPr>
          <a:xfrm>
            <a:off x="1885579" y="1530513"/>
            <a:ext cx="6285737" cy="795212"/>
          </a:xfrm>
          <a:prstGeom prst="rect">
            <a:avLst/>
          </a:prstGeom>
        </p:spPr>
        <p:txBody>
          <a:bodyPr lIns="0" tIns="0" rIns="0" bIns="0" rtlCol="0" anchor="t">
            <a:spAutoFit/>
          </a:bodyPr>
          <a:lstStyle/>
          <a:p>
            <a:pPr marL="0" lvl="0" indent="0" algn="l">
              <a:lnSpc>
                <a:spcPts val="6569"/>
              </a:lnSpc>
              <a:spcBef>
                <a:spcPct val="0"/>
              </a:spcBef>
            </a:pPr>
            <a:r>
              <a:rPr lang="en-US" sz="4692" b="1" spc="-93">
                <a:solidFill>
                  <a:srgbClr val="191919"/>
                </a:solidFill>
                <a:latin typeface="Open Sauce Bold"/>
                <a:ea typeface="Open Sauce Bold"/>
                <a:cs typeface="Open Sauce Bold"/>
                <a:sym typeface="Open Sauce Bold"/>
              </a:rPr>
              <a:t>Data Overview</a:t>
            </a:r>
          </a:p>
        </p:txBody>
      </p:sp>
      <p:sp>
        <p:nvSpPr>
          <p:cNvPr id="11" name="TextBox 11"/>
          <p:cNvSpPr txBox="1"/>
          <p:nvPr/>
        </p:nvSpPr>
        <p:spPr>
          <a:xfrm>
            <a:off x="1885579" y="2385793"/>
            <a:ext cx="8410501" cy="422932"/>
          </a:xfrm>
          <a:prstGeom prst="rect">
            <a:avLst/>
          </a:prstGeom>
        </p:spPr>
        <p:txBody>
          <a:bodyPr lIns="0" tIns="0" rIns="0" bIns="0" rtlCol="0" anchor="t">
            <a:spAutoFit/>
          </a:bodyPr>
          <a:lstStyle/>
          <a:p>
            <a:pPr marL="0" lvl="0" indent="0" algn="l">
              <a:lnSpc>
                <a:spcPts val="3599"/>
              </a:lnSpc>
            </a:pPr>
            <a:r>
              <a:rPr lang="en-US" sz="2399">
                <a:solidFill>
                  <a:srgbClr val="343432"/>
                </a:solidFill>
                <a:latin typeface="Open Sauce"/>
                <a:ea typeface="Open Sauce"/>
                <a:cs typeface="Open Sauce"/>
                <a:sym typeface="Open Sauce"/>
              </a:rPr>
              <a:t>The analysis utilizes two primary datasets:</a:t>
            </a:r>
          </a:p>
        </p:txBody>
      </p:sp>
      <p:sp>
        <p:nvSpPr>
          <p:cNvPr id="12" name="TextBox 12"/>
          <p:cNvSpPr txBox="1"/>
          <p:nvPr/>
        </p:nvSpPr>
        <p:spPr>
          <a:xfrm>
            <a:off x="5324655" y="4017469"/>
            <a:ext cx="10400621"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Product Details (balanced_tree.product_details):</a:t>
            </a:r>
          </a:p>
        </p:txBody>
      </p:sp>
      <p:sp>
        <p:nvSpPr>
          <p:cNvPr id="13" name="TextBox 13"/>
          <p:cNvSpPr txBox="1"/>
          <p:nvPr/>
        </p:nvSpPr>
        <p:spPr>
          <a:xfrm>
            <a:off x="5324655" y="4591649"/>
            <a:ext cx="7858270" cy="899160"/>
          </a:xfrm>
          <a:prstGeom prst="rect">
            <a:avLst/>
          </a:prstGeom>
        </p:spPr>
        <p:txBody>
          <a:bodyPr lIns="0" tIns="0" rIns="0" bIns="0" rtlCol="0" anchor="t">
            <a:spAutoFit/>
          </a:bodyPr>
          <a:lstStyle/>
          <a:p>
            <a:pPr marL="0" lvl="0" indent="0" algn="l">
              <a:lnSpc>
                <a:spcPts val="3600"/>
              </a:lnSpc>
            </a:pPr>
            <a:r>
              <a:rPr lang="en-US" sz="2400">
                <a:solidFill>
                  <a:srgbClr val="343432"/>
                </a:solidFill>
                <a:latin typeface="Open Sauce"/>
                <a:ea typeface="Open Sauce"/>
                <a:cs typeface="Open Sauce"/>
                <a:sym typeface="Open Sauce"/>
              </a:rPr>
              <a:t>Contains product-specific information including product IDs, names, categories, and segments.</a:t>
            </a:r>
          </a:p>
        </p:txBody>
      </p:sp>
      <p:sp>
        <p:nvSpPr>
          <p:cNvPr id="14" name="TextBox 14"/>
          <p:cNvSpPr txBox="1"/>
          <p:nvPr/>
        </p:nvSpPr>
        <p:spPr>
          <a:xfrm>
            <a:off x="5324655" y="6320149"/>
            <a:ext cx="7675560" cy="537845"/>
          </a:xfrm>
          <a:prstGeom prst="rect">
            <a:avLst/>
          </a:prstGeom>
        </p:spPr>
        <p:txBody>
          <a:bodyPr lIns="0" tIns="0" rIns="0" bIns="0" rtlCol="0" anchor="t">
            <a:spAutoFit/>
          </a:bodyPr>
          <a:lstStyle/>
          <a:p>
            <a:pPr marL="0" lvl="0" indent="0" algn="l">
              <a:lnSpc>
                <a:spcPts val="4480"/>
              </a:lnSpc>
              <a:spcBef>
                <a:spcPct val="0"/>
              </a:spcBef>
            </a:pPr>
            <a:r>
              <a:rPr lang="en-US" sz="3200" b="1" spc="-64">
                <a:solidFill>
                  <a:srgbClr val="106861"/>
                </a:solidFill>
                <a:latin typeface="Open Sauce Bold"/>
                <a:ea typeface="Open Sauce Bold"/>
                <a:cs typeface="Open Sauce Bold"/>
                <a:sym typeface="Open Sauce Bold"/>
              </a:rPr>
              <a:t>Product Sales (balanced_tree.sales):</a:t>
            </a:r>
          </a:p>
        </p:txBody>
      </p:sp>
      <p:sp>
        <p:nvSpPr>
          <p:cNvPr id="15" name="TextBox 15"/>
          <p:cNvSpPr txBox="1"/>
          <p:nvPr/>
        </p:nvSpPr>
        <p:spPr>
          <a:xfrm>
            <a:off x="5324655" y="6894329"/>
            <a:ext cx="7381384" cy="1356360"/>
          </a:xfrm>
          <a:prstGeom prst="rect">
            <a:avLst/>
          </a:prstGeom>
        </p:spPr>
        <p:txBody>
          <a:bodyPr lIns="0" tIns="0" rIns="0" bIns="0" rtlCol="0" anchor="t">
            <a:spAutoFit/>
          </a:bodyPr>
          <a:lstStyle/>
          <a:p>
            <a:pPr marL="0" lvl="0" indent="0" algn="l">
              <a:lnSpc>
                <a:spcPts val="3600"/>
              </a:lnSpc>
            </a:pPr>
            <a:r>
              <a:rPr lang="en-US" sz="2400">
                <a:solidFill>
                  <a:srgbClr val="343432"/>
                </a:solidFill>
                <a:latin typeface="Open Sauce"/>
                <a:ea typeface="Open Sauce"/>
                <a:cs typeface="Open Sauce"/>
                <a:sym typeface="Open Sauce"/>
              </a:rPr>
              <a:t>Includes transaction-level data, capturing quantity sold, transaction prices, discounts, member status, and timestamps of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31805" y="4127422"/>
            <a:ext cx="3364281" cy="2037669"/>
            <a:chOff x="0" y="0"/>
            <a:chExt cx="4485708" cy="2716892"/>
          </a:xfrm>
        </p:grpSpPr>
        <p:sp>
          <p:nvSpPr>
            <p:cNvPr id="4" name="TextBox 4"/>
            <p:cNvSpPr txBox="1"/>
            <p:nvPr/>
          </p:nvSpPr>
          <p:spPr>
            <a:xfrm>
              <a:off x="0" y="-9525"/>
              <a:ext cx="4485708" cy="733286"/>
            </a:xfrm>
            <a:prstGeom prst="rect">
              <a:avLst/>
            </a:prstGeom>
          </p:spPr>
          <p:txBody>
            <a:bodyPr lIns="0" tIns="0" rIns="0" bIns="0" rtlCol="0" anchor="t">
              <a:spAutoFit/>
            </a:bodyPr>
            <a:lstStyle/>
            <a:p>
              <a:pPr marL="0" lvl="0" indent="0" algn="l">
                <a:lnSpc>
                  <a:spcPts val="4319"/>
                </a:lnSpc>
                <a:spcBef>
                  <a:spcPct val="0"/>
                </a:spcBef>
              </a:pPr>
              <a:r>
                <a:rPr lang="en-US" sz="3599" b="1">
                  <a:solidFill>
                    <a:srgbClr val="00A181"/>
                  </a:solidFill>
                  <a:latin typeface="Fira Sans Medium"/>
                  <a:ea typeface="Fira Sans Medium"/>
                  <a:cs typeface="Fira Sans Medium"/>
                  <a:sym typeface="Fira Sans Medium"/>
                </a:rPr>
                <a:t>Data Extraction</a:t>
              </a:r>
            </a:p>
          </p:txBody>
        </p:sp>
        <p:sp>
          <p:nvSpPr>
            <p:cNvPr id="5" name="TextBox 5"/>
            <p:cNvSpPr txBox="1"/>
            <p:nvPr/>
          </p:nvSpPr>
          <p:spPr>
            <a:xfrm>
              <a:off x="0" y="1074134"/>
              <a:ext cx="4485708" cy="1642758"/>
            </a:xfrm>
            <a:prstGeom prst="rect">
              <a:avLst/>
            </a:prstGeom>
          </p:spPr>
          <p:txBody>
            <a:bodyPr lIns="0" tIns="0" rIns="0" bIns="0" rtlCol="0" anchor="t">
              <a:spAutoFit/>
            </a:bodyPr>
            <a:lstStyle/>
            <a:p>
              <a:pPr marL="0" lvl="0" indent="0" algn="l">
                <a:lnSpc>
                  <a:spcPts val="3359"/>
                </a:lnSpc>
                <a:spcBef>
                  <a:spcPct val="0"/>
                </a:spcBef>
              </a:pPr>
              <a:r>
                <a:rPr lang="en-US" sz="2399">
                  <a:solidFill>
                    <a:srgbClr val="000000"/>
                  </a:solidFill>
                  <a:latin typeface="Fira Sans Light"/>
                  <a:ea typeface="Fira Sans Light"/>
                  <a:cs typeface="Fira Sans Light"/>
                  <a:sym typeface="Fira Sans Light"/>
                </a:rPr>
                <a:t>Retrieve relevant data from the product details and sales tables.</a:t>
              </a:r>
            </a:p>
          </p:txBody>
        </p:sp>
      </p:grpSp>
      <p:grpSp>
        <p:nvGrpSpPr>
          <p:cNvPr id="6" name="Group 6"/>
          <p:cNvGrpSpPr/>
          <p:nvPr/>
        </p:nvGrpSpPr>
        <p:grpSpPr>
          <a:xfrm>
            <a:off x="5317611" y="4127422"/>
            <a:ext cx="3364281" cy="3418913"/>
            <a:chOff x="0" y="0"/>
            <a:chExt cx="4485708" cy="4558551"/>
          </a:xfrm>
        </p:grpSpPr>
        <p:sp>
          <p:nvSpPr>
            <p:cNvPr id="7" name="TextBox 7"/>
            <p:cNvSpPr txBox="1"/>
            <p:nvPr/>
          </p:nvSpPr>
          <p:spPr>
            <a:xfrm>
              <a:off x="0" y="-9525"/>
              <a:ext cx="4485708" cy="1457048"/>
            </a:xfrm>
            <a:prstGeom prst="rect">
              <a:avLst/>
            </a:prstGeom>
          </p:spPr>
          <p:txBody>
            <a:bodyPr lIns="0" tIns="0" rIns="0" bIns="0" rtlCol="0" anchor="t">
              <a:spAutoFit/>
            </a:bodyPr>
            <a:lstStyle/>
            <a:p>
              <a:pPr marL="0" lvl="0" indent="0" algn="l">
                <a:lnSpc>
                  <a:spcPts val="4319"/>
                </a:lnSpc>
                <a:spcBef>
                  <a:spcPct val="0"/>
                </a:spcBef>
              </a:pPr>
              <a:r>
                <a:rPr lang="en-US" sz="3599" b="1">
                  <a:solidFill>
                    <a:srgbClr val="00A181"/>
                  </a:solidFill>
                  <a:latin typeface="Fira Sans Medium"/>
                  <a:ea typeface="Fira Sans Medium"/>
                  <a:cs typeface="Fira Sans Medium"/>
                  <a:sym typeface="Fira Sans Medium"/>
                </a:rPr>
                <a:t>Data Transformation</a:t>
              </a:r>
            </a:p>
          </p:txBody>
        </p:sp>
        <p:sp>
          <p:nvSpPr>
            <p:cNvPr id="8" name="TextBox 8"/>
            <p:cNvSpPr txBox="1"/>
            <p:nvPr/>
          </p:nvSpPr>
          <p:spPr>
            <a:xfrm>
              <a:off x="0" y="1798193"/>
              <a:ext cx="4485708" cy="2760358"/>
            </a:xfrm>
            <a:prstGeom prst="rect">
              <a:avLst/>
            </a:prstGeom>
          </p:spPr>
          <p:txBody>
            <a:bodyPr lIns="0" tIns="0" rIns="0" bIns="0" rtlCol="0" anchor="t">
              <a:spAutoFit/>
            </a:bodyPr>
            <a:lstStyle/>
            <a:p>
              <a:pPr marL="0" lvl="0" indent="0" algn="l">
                <a:lnSpc>
                  <a:spcPts val="3359"/>
                </a:lnSpc>
                <a:spcBef>
                  <a:spcPct val="0"/>
                </a:spcBef>
              </a:pPr>
              <a:r>
                <a:rPr lang="en-US" sz="2399">
                  <a:solidFill>
                    <a:srgbClr val="000000"/>
                  </a:solidFill>
                  <a:latin typeface="Fira Sans Light"/>
                  <a:ea typeface="Fira Sans Light"/>
                  <a:cs typeface="Fira Sans Light"/>
                  <a:sym typeface="Fira Sans Light"/>
                </a:rPr>
                <a:t>Prepare and clean the data as needed for analysis, ensuring data types align and missing values are addressed.</a:t>
              </a:r>
            </a:p>
          </p:txBody>
        </p:sp>
      </p:grpSp>
      <p:grpSp>
        <p:nvGrpSpPr>
          <p:cNvPr id="9" name="Group 9"/>
          <p:cNvGrpSpPr/>
          <p:nvPr/>
        </p:nvGrpSpPr>
        <p:grpSpPr>
          <a:xfrm>
            <a:off x="13894023" y="4127422"/>
            <a:ext cx="3364281" cy="2456992"/>
            <a:chOff x="0" y="0"/>
            <a:chExt cx="4485708" cy="3275990"/>
          </a:xfrm>
        </p:grpSpPr>
        <p:sp>
          <p:nvSpPr>
            <p:cNvPr id="10" name="TextBox 10"/>
            <p:cNvSpPr txBox="1"/>
            <p:nvPr/>
          </p:nvSpPr>
          <p:spPr>
            <a:xfrm>
              <a:off x="0" y="-9525"/>
              <a:ext cx="4485708" cy="733286"/>
            </a:xfrm>
            <a:prstGeom prst="rect">
              <a:avLst/>
            </a:prstGeom>
          </p:spPr>
          <p:txBody>
            <a:bodyPr lIns="0" tIns="0" rIns="0" bIns="0" rtlCol="0" anchor="t">
              <a:spAutoFit/>
            </a:bodyPr>
            <a:lstStyle/>
            <a:p>
              <a:pPr marL="0" lvl="0" indent="0" algn="l">
                <a:lnSpc>
                  <a:spcPts val="4319"/>
                </a:lnSpc>
                <a:spcBef>
                  <a:spcPct val="0"/>
                </a:spcBef>
              </a:pPr>
              <a:r>
                <a:rPr lang="en-US" sz="3599" b="1">
                  <a:solidFill>
                    <a:srgbClr val="00A181"/>
                  </a:solidFill>
                  <a:latin typeface="Fira Sans Medium"/>
                  <a:ea typeface="Fira Sans Medium"/>
                  <a:cs typeface="Fira Sans Medium"/>
                  <a:sym typeface="Fira Sans Medium"/>
                </a:rPr>
                <a:t>Reporting</a:t>
              </a:r>
            </a:p>
          </p:txBody>
        </p:sp>
        <p:sp>
          <p:nvSpPr>
            <p:cNvPr id="11" name="TextBox 11"/>
            <p:cNvSpPr txBox="1"/>
            <p:nvPr/>
          </p:nvSpPr>
          <p:spPr>
            <a:xfrm>
              <a:off x="0" y="1074432"/>
              <a:ext cx="4485708" cy="2201558"/>
            </a:xfrm>
            <a:prstGeom prst="rect">
              <a:avLst/>
            </a:prstGeom>
          </p:spPr>
          <p:txBody>
            <a:bodyPr lIns="0" tIns="0" rIns="0" bIns="0" rtlCol="0" anchor="t">
              <a:spAutoFit/>
            </a:bodyPr>
            <a:lstStyle/>
            <a:p>
              <a:pPr marL="0" lvl="0" indent="0" algn="l">
                <a:lnSpc>
                  <a:spcPts val="3359"/>
                </a:lnSpc>
                <a:spcBef>
                  <a:spcPct val="0"/>
                </a:spcBef>
              </a:pPr>
              <a:r>
                <a:rPr lang="en-US" sz="2399">
                  <a:solidFill>
                    <a:srgbClr val="000000"/>
                  </a:solidFill>
                  <a:latin typeface="Fira Sans Light"/>
                  <a:ea typeface="Fira Sans Light"/>
                  <a:cs typeface="Fira Sans Light"/>
                  <a:sym typeface="Fira Sans Light"/>
                </a:rPr>
                <a:t>Summarize findings and insights in a structured format to facilitate decision-making.</a:t>
              </a:r>
            </a:p>
          </p:txBody>
        </p:sp>
      </p:grpSp>
      <p:grpSp>
        <p:nvGrpSpPr>
          <p:cNvPr id="12" name="Group 12"/>
          <p:cNvGrpSpPr/>
          <p:nvPr/>
        </p:nvGrpSpPr>
        <p:grpSpPr>
          <a:xfrm>
            <a:off x="9605817" y="4127422"/>
            <a:ext cx="3364281" cy="2456992"/>
            <a:chOff x="0" y="0"/>
            <a:chExt cx="4485708" cy="3275990"/>
          </a:xfrm>
        </p:grpSpPr>
        <p:sp>
          <p:nvSpPr>
            <p:cNvPr id="13" name="TextBox 13"/>
            <p:cNvSpPr txBox="1"/>
            <p:nvPr/>
          </p:nvSpPr>
          <p:spPr>
            <a:xfrm>
              <a:off x="0" y="-9525"/>
              <a:ext cx="4485708" cy="733286"/>
            </a:xfrm>
            <a:prstGeom prst="rect">
              <a:avLst/>
            </a:prstGeom>
          </p:spPr>
          <p:txBody>
            <a:bodyPr lIns="0" tIns="0" rIns="0" bIns="0" rtlCol="0" anchor="t">
              <a:spAutoFit/>
            </a:bodyPr>
            <a:lstStyle/>
            <a:p>
              <a:pPr marL="0" lvl="0" indent="0" algn="l">
                <a:lnSpc>
                  <a:spcPts val="4319"/>
                </a:lnSpc>
                <a:spcBef>
                  <a:spcPct val="0"/>
                </a:spcBef>
              </a:pPr>
              <a:r>
                <a:rPr lang="en-US" sz="3599" b="1">
                  <a:solidFill>
                    <a:srgbClr val="00A181"/>
                  </a:solidFill>
                  <a:latin typeface="Fira Sans Medium"/>
                  <a:ea typeface="Fira Sans Medium"/>
                  <a:cs typeface="Fira Sans Medium"/>
                  <a:sym typeface="Fira Sans Medium"/>
                </a:rPr>
                <a:t>Data Analysis</a:t>
              </a:r>
            </a:p>
          </p:txBody>
        </p:sp>
        <p:sp>
          <p:nvSpPr>
            <p:cNvPr id="14" name="TextBox 14"/>
            <p:cNvSpPr txBox="1"/>
            <p:nvPr/>
          </p:nvSpPr>
          <p:spPr>
            <a:xfrm>
              <a:off x="0" y="1074432"/>
              <a:ext cx="4485708" cy="2201558"/>
            </a:xfrm>
            <a:prstGeom prst="rect">
              <a:avLst/>
            </a:prstGeom>
          </p:spPr>
          <p:txBody>
            <a:bodyPr lIns="0" tIns="0" rIns="0" bIns="0" rtlCol="0" anchor="t">
              <a:spAutoFit/>
            </a:bodyPr>
            <a:lstStyle/>
            <a:p>
              <a:pPr marL="0" lvl="0" indent="0" algn="l">
                <a:lnSpc>
                  <a:spcPts val="3359"/>
                </a:lnSpc>
                <a:spcBef>
                  <a:spcPct val="0"/>
                </a:spcBef>
              </a:pPr>
              <a:r>
                <a:rPr lang="en-US" sz="2399">
                  <a:solidFill>
                    <a:srgbClr val="000000"/>
                  </a:solidFill>
                  <a:latin typeface="Fira Sans Light"/>
                  <a:ea typeface="Fira Sans Light"/>
                  <a:cs typeface="Fira Sans Light"/>
                  <a:sym typeface="Fira Sans Light"/>
                </a:rPr>
                <a:t>Execute SQL queries to derive insights based on predefined business questions.</a:t>
              </a:r>
            </a:p>
          </p:txBody>
        </p:sp>
      </p:grpSp>
      <p:sp>
        <p:nvSpPr>
          <p:cNvPr id="15" name="TextBox 15"/>
          <p:cNvSpPr txBox="1"/>
          <p:nvPr/>
        </p:nvSpPr>
        <p:spPr>
          <a:xfrm>
            <a:off x="1028700" y="1028700"/>
            <a:ext cx="14055934" cy="128587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Approach &amp; Methodology</a:t>
            </a:r>
          </a:p>
        </p:txBody>
      </p:sp>
      <p:grpSp>
        <p:nvGrpSpPr>
          <p:cNvPr id="16" name="Group 16"/>
          <p:cNvGrpSpPr/>
          <p:nvPr/>
        </p:nvGrpSpPr>
        <p:grpSpPr>
          <a:xfrm>
            <a:off x="1031805" y="8198352"/>
            <a:ext cx="380203" cy="329258"/>
            <a:chOff x="0" y="0"/>
            <a:chExt cx="3619627" cy="3134614"/>
          </a:xfrm>
        </p:grpSpPr>
        <p:sp>
          <p:nvSpPr>
            <p:cNvPr id="17" name="Freeform 1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8" name="Group 18"/>
          <p:cNvGrpSpPr/>
          <p:nvPr/>
        </p:nvGrpSpPr>
        <p:grpSpPr>
          <a:xfrm>
            <a:off x="5317258" y="8198352"/>
            <a:ext cx="380203" cy="329258"/>
            <a:chOff x="0" y="0"/>
            <a:chExt cx="3619627" cy="3134614"/>
          </a:xfrm>
        </p:grpSpPr>
        <p:sp>
          <p:nvSpPr>
            <p:cNvPr id="19" name="Freeform 1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0" name="Group 20"/>
          <p:cNvGrpSpPr/>
          <p:nvPr/>
        </p:nvGrpSpPr>
        <p:grpSpPr>
          <a:xfrm>
            <a:off x="9605817" y="8217402"/>
            <a:ext cx="380203" cy="329258"/>
            <a:chOff x="0" y="0"/>
            <a:chExt cx="3619627" cy="3134614"/>
          </a:xfrm>
        </p:grpSpPr>
        <p:sp>
          <p:nvSpPr>
            <p:cNvPr id="21" name="Freeform 2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2" name="Group 22"/>
          <p:cNvGrpSpPr/>
          <p:nvPr/>
        </p:nvGrpSpPr>
        <p:grpSpPr>
          <a:xfrm>
            <a:off x="13894375" y="8198352"/>
            <a:ext cx="380203" cy="329258"/>
            <a:chOff x="0" y="0"/>
            <a:chExt cx="3619627" cy="3134614"/>
          </a:xfrm>
        </p:grpSpPr>
        <p:sp>
          <p:nvSpPr>
            <p:cNvPr id="23" name="Freeform 2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4" name="Group 24"/>
          <p:cNvGrpSpPr/>
          <p:nvPr/>
        </p:nvGrpSpPr>
        <p:grpSpPr>
          <a:xfrm>
            <a:off x="16799111" y="2687862"/>
            <a:ext cx="2977778" cy="2578770"/>
            <a:chOff x="0" y="0"/>
            <a:chExt cx="3619627" cy="3134614"/>
          </a:xfrm>
        </p:grpSpPr>
        <p:sp>
          <p:nvSpPr>
            <p:cNvPr id="25" name="Freeform 2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6" name="Group 26"/>
          <p:cNvGrpSpPr/>
          <p:nvPr/>
        </p:nvGrpSpPr>
        <p:grpSpPr>
          <a:xfrm>
            <a:off x="13660090" y="-135282"/>
            <a:ext cx="4201515" cy="3638531"/>
            <a:chOff x="0" y="0"/>
            <a:chExt cx="3619627" cy="3134614"/>
          </a:xfrm>
        </p:grpSpPr>
        <p:sp>
          <p:nvSpPr>
            <p:cNvPr id="27" name="Freeform 2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8" name="Group 28"/>
          <p:cNvGrpSpPr/>
          <p:nvPr/>
        </p:nvGrpSpPr>
        <p:grpSpPr>
          <a:xfrm>
            <a:off x="13243939" y="-956153"/>
            <a:ext cx="2481390" cy="2148895"/>
            <a:chOff x="0" y="0"/>
            <a:chExt cx="3619627" cy="3134614"/>
          </a:xfrm>
        </p:grpSpPr>
        <p:sp>
          <p:nvSpPr>
            <p:cNvPr id="29" name="Freeform 2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44796" y="2480429"/>
            <a:ext cx="6535206" cy="2649857"/>
          </a:xfrm>
          <a:prstGeom prst="rect">
            <a:avLst/>
          </a:prstGeom>
        </p:spPr>
        <p:txBody>
          <a:bodyPr lIns="0" tIns="0" rIns="0" bIns="0" rtlCol="0" anchor="t">
            <a:spAutoFit/>
          </a:bodyPr>
          <a:lstStyle/>
          <a:p>
            <a:pPr algn="l">
              <a:lnSpc>
                <a:spcPts val="10529"/>
              </a:lnSpc>
              <a:spcBef>
                <a:spcPct val="0"/>
              </a:spcBef>
            </a:pPr>
            <a:r>
              <a:rPr lang="en-US" sz="8099" b="1" spc="-80">
                <a:solidFill>
                  <a:srgbClr val="000000"/>
                </a:solidFill>
                <a:latin typeface="Fira Sans Medium"/>
                <a:ea typeface="Fira Sans Medium"/>
                <a:cs typeface="Fira Sans Medium"/>
                <a:sym typeface="Fira Sans Medium"/>
              </a:rPr>
              <a:t>High Level Sales Analysis</a:t>
            </a:r>
          </a:p>
        </p:txBody>
      </p:sp>
      <p:sp>
        <p:nvSpPr>
          <p:cNvPr id="3" name="TextBox 3"/>
          <p:cNvSpPr txBox="1"/>
          <p:nvPr/>
        </p:nvSpPr>
        <p:spPr>
          <a:xfrm>
            <a:off x="1244796" y="5463346"/>
            <a:ext cx="6639981" cy="2082165"/>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Fira Sans Light"/>
                <a:ea typeface="Fira Sans Light"/>
                <a:cs typeface="Fira Sans Light"/>
                <a:sym typeface="Fira Sans Light"/>
              </a:rPr>
              <a:t>This section summarizes overall sales performance, focusing on total quantity sold, revenue before discounts, and total discount amounts. It provides insights into product performance and pricing strategies.</a:t>
            </a:r>
          </a:p>
        </p:txBody>
      </p:sp>
      <p:sp>
        <p:nvSpPr>
          <p:cNvPr id="4" name="Freeform 4"/>
          <p:cNvSpPr/>
          <p:nvPr/>
        </p:nvSpPr>
        <p:spPr>
          <a:xfrm>
            <a:off x="15886918" y="3138749"/>
            <a:ext cx="756475" cy="807886"/>
          </a:xfrm>
          <a:custGeom>
            <a:avLst/>
            <a:gdLst/>
            <a:ahLst/>
            <a:cxnLst/>
            <a:rect l="l" t="t" r="r" b="b"/>
            <a:pathLst>
              <a:path w="756475" h="807886">
                <a:moveTo>
                  <a:pt x="0" y="0"/>
                </a:moveTo>
                <a:lnTo>
                  <a:pt x="756475" y="0"/>
                </a:lnTo>
                <a:lnTo>
                  <a:pt x="756475"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23524" y="1551440"/>
            <a:ext cx="483262" cy="807886"/>
          </a:xfrm>
          <a:custGeom>
            <a:avLst/>
            <a:gdLst/>
            <a:ahLst/>
            <a:cxnLst/>
            <a:rect l="l" t="t" r="r" b="b"/>
            <a:pathLst>
              <a:path w="483262" h="807886">
                <a:moveTo>
                  <a:pt x="0" y="0"/>
                </a:moveTo>
                <a:lnTo>
                  <a:pt x="483263" y="0"/>
                </a:lnTo>
                <a:lnTo>
                  <a:pt x="483263"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861213" y="4879206"/>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009570" y="6429826"/>
            <a:ext cx="511171" cy="807886"/>
          </a:xfrm>
          <a:custGeom>
            <a:avLst/>
            <a:gdLst/>
            <a:ahLst/>
            <a:cxnLst/>
            <a:rect l="l" t="t" r="r" b="b"/>
            <a:pathLst>
              <a:path w="511171" h="807886">
                <a:moveTo>
                  <a:pt x="0" y="0"/>
                </a:moveTo>
                <a:lnTo>
                  <a:pt x="511171" y="0"/>
                </a:lnTo>
                <a:lnTo>
                  <a:pt x="511171" y="807886"/>
                </a:lnTo>
                <a:lnTo>
                  <a:pt x="0" y="8078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879574" y="7925824"/>
            <a:ext cx="771164" cy="807886"/>
          </a:xfrm>
          <a:custGeom>
            <a:avLst/>
            <a:gdLst/>
            <a:ahLst/>
            <a:cxnLst/>
            <a:rect l="l" t="t" r="r" b="b"/>
            <a:pathLst>
              <a:path w="771164" h="807886">
                <a:moveTo>
                  <a:pt x="0" y="0"/>
                </a:moveTo>
                <a:lnTo>
                  <a:pt x="771164" y="0"/>
                </a:lnTo>
                <a:lnTo>
                  <a:pt x="771164" y="807885"/>
                </a:lnTo>
                <a:lnTo>
                  <a:pt x="0" y="807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8865852"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8865852" y="1627088"/>
            <a:ext cx="807886" cy="656591"/>
          </a:xfrm>
          <a:custGeom>
            <a:avLst/>
            <a:gdLst/>
            <a:ahLst/>
            <a:cxnLst/>
            <a:rect l="l" t="t" r="r" b="b"/>
            <a:pathLst>
              <a:path w="807886" h="656591">
                <a:moveTo>
                  <a:pt x="0" y="0"/>
                </a:moveTo>
                <a:lnTo>
                  <a:pt x="807886" y="0"/>
                </a:lnTo>
                <a:lnTo>
                  <a:pt x="807886" y="656591"/>
                </a:lnTo>
                <a:lnTo>
                  <a:pt x="0" y="6565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865852"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865852" y="6528241"/>
            <a:ext cx="774379" cy="611055"/>
          </a:xfrm>
          <a:custGeom>
            <a:avLst/>
            <a:gdLst/>
            <a:ahLst/>
            <a:cxnLst/>
            <a:rect l="l" t="t" r="r" b="b"/>
            <a:pathLst>
              <a:path w="774379" h="611055">
                <a:moveTo>
                  <a:pt x="0" y="0"/>
                </a:moveTo>
                <a:lnTo>
                  <a:pt x="774379" y="0"/>
                </a:lnTo>
                <a:lnTo>
                  <a:pt x="774379" y="611056"/>
                </a:lnTo>
                <a:lnTo>
                  <a:pt x="0" y="6110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8865852" y="7925824"/>
            <a:ext cx="810834" cy="807886"/>
          </a:xfrm>
          <a:custGeom>
            <a:avLst/>
            <a:gdLst/>
            <a:ahLst/>
            <a:cxnLst/>
            <a:rect l="l" t="t" r="r" b="b"/>
            <a:pathLst>
              <a:path w="810834" h="807886">
                <a:moveTo>
                  <a:pt x="0" y="0"/>
                </a:moveTo>
                <a:lnTo>
                  <a:pt x="810835" y="0"/>
                </a:lnTo>
                <a:lnTo>
                  <a:pt x="810835" y="807885"/>
                </a:lnTo>
                <a:lnTo>
                  <a:pt x="0" y="8078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10616904" y="3237164"/>
            <a:ext cx="807886" cy="611055"/>
          </a:xfrm>
          <a:custGeom>
            <a:avLst/>
            <a:gdLst/>
            <a:ahLst/>
            <a:cxnLst/>
            <a:rect l="l" t="t" r="r" b="b"/>
            <a:pathLst>
              <a:path w="807886" h="611055">
                <a:moveTo>
                  <a:pt x="0" y="0"/>
                </a:moveTo>
                <a:lnTo>
                  <a:pt x="807886" y="0"/>
                </a:lnTo>
                <a:lnTo>
                  <a:pt x="807886" y="611056"/>
                </a:lnTo>
                <a:lnTo>
                  <a:pt x="0" y="6110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Freeform 15"/>
          <p:cNvSpPr/>
          <p:nvPr/>
        </p:nvSpPr>
        <p:spPr>
          <a:xfrm>
            <a:off x="10616904" y="1551440"/>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6" name="Freeform 16"/>
          <p:cNvSpPr/>
          <p:nvPr/>
        </p:nvSpPr>
        <p:spPr>
          <a:xfrm>
            <a:off x="10616904" y="4780791"/>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7" name="Freeform 17"/>
          <p:cNvSpPr/>
          <p:nvPr/>
        </p:nvSpPr>
        <p:spPr>
          <a:xfrm>
            <a:off x="10620576" y="6429826"/>
            <a:ext cx="800541" cy="807886"/>
          </a:xfrm>
          <a:custGeom>
            <a:avLst/>
            <a:gdLst/>
            <a:ahLst/>
            <a:cxnLst/>
            <a:rect l="l" t="t" r="r" b="b"/>
            <a:pathLst>
              <a:path w="800541" h="807886">
                <a:moveTo>
                  <a:pt x="0" y="0"/>
                </a:moveTo>
                <a:lnTo>
                  <a:pt x="800541" y="0"/>
                </a:lnTo>
                <a:lnTo>
                  <a:pt x="800541" y="807886"/>
                </a:lnTo>
                <a:lnTo>
                  <a:pt x="0" y="80788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8" name="Freeform 18"/>
          <p:cNvSpPr/>
          <p:nvPr/>
        </p:nvSpPr>
        <p:spPr>
          <a:xfrm>
            <a:off x="10486788" y="7925824"/>
            <a:ext cx="1068118" cy="807886"/>
          </a:xfrm>
          <a:custGeom>
            <a:avLst/>
            <a:gdLst/>
            <a:ahLst/>
            <a:cxnLst/>
            <a:rect l="l" t="t" r="r" b="b"/>
            <a:pathLst>
              <a:path w="1068118" h="807886">
                <a:moveTo>
                  <a:pt x="0" y="0"/>
                </a:moveTo>
                <a:lnTo>
                  <a:pt x="1068118" y="0"/>
                </a:lnTo>
                <a:lnTo>
                  <a:pt x="1068118" y="807885"/>
                </a:lnTo>
                <a:lnTo>
                  <a:pt x="0" y="80788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9" name="Freeform 19"/>
          <p:cNvSpPr/>
          <p:nvPr/>
        </p:nvSpPr>
        <p:spPr>
          <a:xfrm>
            <a:off x="12365007" y="3182081"/>
            <a:ext cx="807886" cy="721222"/>
          </a:xfrm>
          <a:custGeom>
            <a:avLst/>
            <a:gdLst/>
            <a:ahLst/>
            <a:cxnLst/>
            <a:rect l="l" t="t" r="r" b="b"/>
            <a:pathLst>
              <a:path w="807886" h="721222">
                <a:moveTo>
                  <a:pt x="0" y="0"/>
                </a:moveTo>
                <a:lnTo>
                  <a:pt x="807886" y="0"/>
                </a:lnTo>
                <a:lnTo>
                  <a:pt x="807886" y="721222"/>
                </a:lnTo>
                <a:lnTo>
                  <a:pt x="0" y="72122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0" name="Freeform 20"/>
          <p:cNvSpPr/>
          <p:nvPr/>
        </p:nvSpPr>
        <p:spPr>
          <a:xfrm>
            <a:off x="12451671" y="1551440"/>
            <a:ext cx="634557" cy="807886"/>
          </a:xfrm>
          <a:custGeom>
            <a:avLst/>
            <a:gdLst/>
            <a:ahLst/>
            <a:cxnLst/>
            <a:rect l="l" t="t" r="r" b="b"/>
            <a:pathLst>
              <a:path w="634557" h="807886">
                <a:moveTo>
                  <a:pt x="0" y="0"/>
                </a:moveTo>
                <a:lnTo>
                  <a:pt x="634557" y="0"/>
                </a:lnTo>
                <a:lnTo>
                  <a:pt x="634557" y="807886"/>
                </a:lnTo>
                <a:lnTo>
                  <a:pt x="0" y="80788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1" name="Freeform 21"/>
          <p:cNvSpPr/>
          <p:nvPr/>
        </p:nvSpPr>
        <p:spPr>
          <a:xfrm>
            <a:off x="12505285" y="4780791"/>
            <a:ext cx="527329" cy="807886"/>
          </a:xfrm>
          <a:custGeom>
            <a:avLst/>
            <a:gdLst/>
            <a:ahLst/>
            <a:cxnLst/>
            <a:rect l="l" t="t" r="r" b="b"/>
            <a:pathLst>
              <a:path w="527329" h="807886">
                <a:moveTo>
                  <a:pt x="0" y="0"/>
                </a:moveTo>
                <a:lnTo>
                  <a:pt x="527329" y="0"/>
                </a:lnTo>
                <a:lnTo>
                  <a:pt x="527329" y="807886"/>
                </a:lnTo>
                <a:lnTo>
                  <a:pt x="0" y="80788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2" name="Freeform 22"/>
          <p:cNvSpPr/>
          <p:nvPr/>
        </p:nvSpPr>
        <p:spPr>
          <a:xfrm>
            <a:off x="12387775" y="6429826"/>
            <a:ext cx="762350" cy="807886"/>
          </a:xfrm>
          <a:custGeom>
            <a:avLst/>
            <a:gdLst/>
            <a:ahLst/>
            <a:cxnLst/>
            <a:rect l="l" t="t" r="r" b="b"/>
            <a:pathLst>
              <a:path w="762350" h="807886">
                <a:moveTo>
                  <a:pt x="0" y="0"/>
                </a:moveTo>
                <a:lnTo>
                  <a:pt x="762350" y="0"/>
                </a:lnTo>
                <a:lnTo>
                  <a:pt x="762350" y="807886"/>
                </a:lnTo>
                <a:lnTo>
                  <a:pt x="0" y="80788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3" name="Freeform 23"/>
          <p:cNvSpPr/>
          <p:nvPr/>
        </p:nvSpPr>
        <p:spPr>
          <a:xfrm>
            <a:off x="12462023" y="7923973"/>
            <a:ext cx="613854" cy="811586"/>
          </a:xfrm>
          <a:custGeom>
            <a:avLst/>
            <a:gdLst/>
            <a:ahLst/>
            <a:cxnLst/>
            <a:rect l="l" t="t" r="r" b="b"/>
            <a:pathLst>
              <a:path w="613854" h="811586">
                <a:moveTo>
                  <a:pt x="0" y="0"/>
                </a:moveTo>
                <a:lnTo>
                  <a:pt x="613854" y="0"/>
                </a:lnTo>
                <a:lnTo>
                  <a:pt x="613854" y="811587"/>
                </a:lnTo>
                <a:lnTo>
                  <a:pt x="0" y="81158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4" name="Freeform 24"/>
          <p:cNvSpPr/>
          <p:nvPr/>
        </p:nvSpPr>
        <p:spPr>
          <a:xfrm>
            <a:off x="14228417" y="3138749"/>
            <a:ext cx="577271" cy="807886"/>
          </a:xfrm>
          <a:custGeom>
            <a:avLst/>
            <a:gdLst/>
            <a:ahLst/>
            <a:cxnLst/>
            <a:rect l="l" t="t" r="r" b="b"/>
            <a:pathLst>
              <a:path w="577271" h="807886">
                <a:moveTo>
                  <a:pt x="0" y="0"/>
                </a:moveTo>
                <a:lnTo>
                  <a:pt x="577271" y="0"/>
                </a:lnTo>
                <a:lnTo>
                  <a:pt x="577271" y="807886"/>
                </a:lnTo>
                <a:lnTo>
                  <a:pt x="0" y="80788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5" name="Freeform 25"/>
          <p:cNvSpPr/>
          <p:nvPr/>
        </p:nvSpPr>
        <p:spPr>
          <a:xfrm>
            <a:off x="14113110" y="1582287"/>
            <a:ext cx="807886" cy="746193"/>
          </a:xfrm>
          <a:custGeom>
            <a:avLst/>
            <a:gdLst/>
            <a:ahLst/>
            <a:cxnLst/>
            <a:rect l="l" t="t" r="r" b="b"/>
            <a:pathLst>
              <a:path w="807886" h="746193">
                <a:moveTo>
                  <a:pt x="0" y="0"/>
                </a:moveTo>
                <a:lnTo>
                  <a:pt x="807886" y="0"/>
                </a:lnTo>
                <a:lnTo>
                  <a:pt x="807886" y="746192"/>
                </a:lnTo>
                <a:lnTo>
                  <a:pt x="0" y="74619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6" name="Freeform 26"/>
          <p:cNvSpPr/>
          <p:nvPr/>
        </p:nvSpPr>
        <p:spPr>
          <a:xfrm>
            <a:off x="14210056" y="4780791"/>
            <a:ext cx="613993" cy="807886"/>
          </a:xfrm>
          <a:custGeom>
            <a:avLst/>
            <a:gdLst/>
            <a:ahLst/>
            <a:cxnLst/>
            <a:rect l="l" t="t" r="r" b="b"/>
            <a:pathLst>
              <a:path w="613993" h="807886">
                <a:moveTo>
                  <a:pt x="0" y="0"/>
                </a:moveTo>
                <a:lnTo>
                  <a:pt x="613993" y="0"/>
                </a:lnTo>
                <a:lnTo>
                  <a:pt x="613993" y="807886"/>
                </a:lnTo>
                <a:lnTo>
                  <a:pt x="0" y="80788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7" name="Freeform 27"/>
          <p:cNvSpPr/>
          <p:nvPr/>
        </p:nvSpPr>
        <p:spPr>
          <a:xfrm>
            <a:off x="14113110" y="6429826"/>
            <a:ext cx="807886" cy="807886"/>
          </a:xfrm>
          <a:custGeom>
            <a:avLst/>
            <a:gdLst/>
            <a:ahLst/>
            <a:cxnLst/>
            <a:rect l="l" t="t" r="r" b="b"/>
            <a:pathLst>
              <a:path w="807886" h="807886">
                <a:moveTo>
                  <a:pt x="0" y="0"/>
                </a:moveTo>
                <a:lnTo>
                  <a:pt x="807886" y="0"/>
                </a:lnTo>
                <a:lnTo>
                  <a:pt x="807886" y="807886"/>
                </a:lnTo>
                <a:lnTo>
                  <a:pt x="0" y="80788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8" name="Freeform 28"/>
          <p:cNvSpPr/>
          <p:nvPr/>
        </p:nvSpPr>
        <p:spPr>
          <a:xfrm>
            <a:off x="14113110" y="7950060"/>
            <a:ext cx="807886" cy="759412"/>
          </a:xfrm>
          <a:custGeom>
            <a:avLst/>
            <a:gdLst/>
            <a:ahLst/>
            <a:cxnLst/>
            <a:rect l="l" t="t" r="r" b="b"/>
            <a:pathLst>
              <a:path w="807886" h="759412">
                <a:moveTo>
                  <a:pt x="0" y="0"/>
                </a:moveTo>
                <a:lnTo>
                  <a:pt x="807886" y="0"/>
                </a:lnTo>
                <a:lnTo>
                  <a:pt x="807886" y="759413"/>
                </a:lnTo>
                <a:lnTo>
                  <a:pt x="0" y="759413"/>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3573754998"/>
              </p:ext>
            </p:extLst>
          </p:nvPr>
        </p:nvGraphicFramePr>
        <p:xfrm>
          <a:off x="12248550" y="2480539"/>
          <a:ext cx="3753450" cy="1876425"/>
        </p:xfrm>
        <a:graphic>
          <a:graphicData uri="http://schemas.openxmlformats.org/drawingml/2006/table">
            <a:tbl>
              <a:tblPr/>
              <a:tblGrid>
                <a:gridCol w="3753450">
                  <a:extLst>
                    <a:ext uri="{9D8B030D-6E8A-4147-A177-3AD203B41FA5}">
                      <a16:colId xmlns:a16="http://schemas.microsoft.com/office/drawing/2014/main" val="20000"/>
                    </a:ext>
                  </a:extLst>
                </a:gridCol>
              </a:tblGrid>
              <a:tr h="914156">
                <a:tc>
                  <a:txBody>
                    <a:bodyPr/>
                    <a:lstStyle/>
                    <a:p>
                      <a:pPr algn="ctr">
                        <a:lnSpc>
                          <a:spcPts val="3919"/>
                        </a:lnSpc>
                        <a:defRPr/>
                      </a:pPr>
                      <a:r>
                        <a:rPr lang="en-US" sz="2799" b="1" dirty="0" err="1">
                          <a:solidFill>
                            <a:srgbClr val="000000"/>
                          </a:solidFill>
                          <a:latin typeface="Fira Sans Semi-Bold"/>
                          <a:ea typeface="Fira Sans Semi-Bold"/>
                          <a:cs typeface="Fira Sans Semi-Bold"/>
                          <a:sym typeface="Fira Sans Semi-Bold"/>
                        </a:rPr>
                        <a:t>total_quantity_sold</a:t>
                      </a:r>
                      <a:endParaRPr lang="en-US" sz="1100" dirty="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269">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45216</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3715869710"/>
              </p:ext>
            </p:extLst>
          </p:nvPr>
        </p:nvGraphicFramePr>
        <p:xfrm>
          <a:off x="1392206" y="6433643"/>
          <a:ext cx="3865594" cy="2371725"/>
        </p:xfrm>
        <a:graphic>
          <a:graphicData uri="http://schemas.openxmlformats.org/drawingml/2006/table">
            <a:tbl>
              <a:tblPr/>
              <a:tblGrid>
                <a:gridCol w="3865594">
                  <a:extLst>
                    <a:ext uri="{9D8B030D-6E8A-4147-A177-3AD203B41FA5}">
                      <a16:colId xmlns:a16="http://schemas.microsoft.com/office/drawing/2014/main" val="20000"/>
                    </a:ext>
                  </a:extLst>
                </a:gridCol>
              </a:tblGrid>
              <a:tr h="1411512">
                <a:tc>
                  <a:txBody>
                    <a:bodyPr/>
                    <a:lstStyle/>
                    <a:p>
                      <a:pPr algn="ctr">
                        <a:lnSpc>
                          <a:spcPts val="3919"/>
                        </a:lnSpc>
                        <a:defRPr/>
                      </a:pPr>
                      <a:r>
                        <a:rPr lang="en-US" sz="2799" b="1">
                          <a:solidFill>
                            <a:srgbClr val="000000"/>
                          </a:solidFill>
                          <a:latin typeface="Fira Sans Semi-Bold"/>
                          <a:ea typeface="Fira Sans Semi-Bold"/>
                          <a:cs typeface="Fira Sans Semi-Bold"/>
                          <a:sym typeface="Fira Sans Semi-Bold"/>
                        </a:rPr>
                        <a:t>total_revenue_before_discount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0213">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1289453</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7" name="Freeform 7"/>
          <p:cNvSpPr/>
          <p:nvPr/>
        </p:nvSpPr>
        <p:spPr>
          <a:xfrm>
            <a:off x="1028700" y="1982618"/>
            <a:ext cx="9819717" cy="2872267"/>
          </a:xfrm>
          <a:custGeom>
            <a:avLst/>
            <a:gdLst/>
            <a:ahLst/>
            <a:cxnLst/>
            <a:rect l="l" t="t" r="r" b="b"/>
            <a:pathLst>
              <a:path w="9819717" h="2872267">
                <a:moveTo>
                  <a:pt x="0" y="0"/>
                </a:moveTo>
                <a:lnTo>
                  <a:pt x="9819717" y="0"/>
                </a:lnTo>
                <a:lnTo>
                  <a:pt x="9819717" y="2872267"/>
                </a:lnTo>
                <a:lnTo>
                  <a:pt x="0" y="2872267"/>
                </a:lnTo>
                <a:lnTo>
                  <a:pt x="0" y="0"/>
                </a:lnTo>
                <a:close/>
              </a:path>
            </a:pathLst>
          </a:custGeom>
          <a:blipFill>
            <a:blip r:embed="rId2"/>
            <a:stretch>
              <a:fillRect/>
            </a:stretch>
          </a:blipFill>
        </p:spPr>
      </p:sp>
      <p:sp>
        <p:nvSpPr>
          <p:cNvPr id="8" name="Freeform 8"/>
          <p:cNvSpPr/>
          <p:nvPr/>
        </p:nvSpPr>
        <p:spPr>
          <a:xfrm>
            <a:off x="5938559" y="6162146"/>
            <a:ext cx="10998945" cy="2914720"/>
          </a:xfrm>
          <a:custGeom>
            <a:avLst/>
            <a:gdLst/>
            <a:ahLst/>
            <a:cxnLst/>
            <a:rect l="l" t="t" r="r" b="b"/>
            <a:pathLst>
              <a:path w="10998945" h="2914720">
                <a:moveTo>
                  <a:pt x="0" y="0"/>
                </a:moveTo>
                <a:lnTo>
                  <a:pt x="10998945" y="0"/>
                </a:lnTo>
                <a:lnTo>
                  <a:pt x="10998945" y="2914720"/>
                </a:lnTo>
                <a:lnTo>
                  <a:pt x="0" y="2914720"/>
                </a:lnTo>
                <a:lnTo>
                  <a:pt x="0" y="0"/>
                </a:lnTo>
                <a:close/>
              </a:path>
            </a:pathLst>
          </a:custGeom>
          <a:blipFill>
            <a:blip r:embed="rId3"/>
            <a:stretch>
              <a:fillRect/>
            </a:stretch>
          </a:blipFill>
        </p:spPr>
      </p:sp>
      <p:sp>
        <p:nvSpPr>
          <p:cNvPr id="9" name="TextBox 9"/>
          <p:cNvSpPr txBox="1"/>
          <p:nvPr/>
        </p:nvSpPr>
        <p:spPr>
          <a:xfrm>
            <a:off x="1028700" y="1308524"/>
            <a:ext cx="10258174"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was the total quantity sold for all products?</a:t>
            </a:r>
          </a:p>
        </p:txBody>
      </p:sp>
      <p:sp>
        <p:nvSpPr>
          <p:cNvPr id="10" name="TextBox 10"/>
          <p:cNvSpPr txBox="1"/>
          <p:nvPr/>
        </p:nvSpPr>
        <p:spPr>
          <a:xfrm>
            <a:off x="1028700" y="5389554"/>
            <a:ext cx="14368475" cy="5651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is the total generated revenue for all products before discounts?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381000" cap="sq">
              <a:solidFill>
                <a:srgbClr val="EAF9CE"/>
              </a:solidFill>
              <a:prstDash val="solid"/>
              <a:miter/>
            </a:ln>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3035"/>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356712271"/>
              </p:ext>
            </p:extLst>
          </p:nvPr>
        </p:nvGraphicFramePr>
        <p:xfrm>
          <a:off x="6934200" y="6590840"/>
          <a:ext cx="4169196" cy="1876425"/>
        </p:xfrm>
        <a:graphic>
          <a:graphicData uri="http://schemas.openxmlformats.org/drawingml/2006/table">
            <a:tbl>
              <a:tblPr/>
              <a:tblGrid>
                <a:gridCol w="4169196">
                  <a:extLst>
                    <a:ext uri="{9D8B030D-6E8A-4147-A177-3AD203B41FA5}">
                      <a16:colId xmlns:a16="http://schemas.microsoft.com/office/drawing/2014/main" val="20000"/>
                    </a:ext>
                  </a:extLst>
                </a:gridCol>
              </a:tblGrid>
              <a:tr h="914156">
                <a:tc>
                  <a:txBody>
                    <a:bodyPr/>
                    <a:lstStyle/>
                    <a:p>
                      <a:pPr algn="ctr">
                        <a:lnSpc>
                          <a:spcPts val="3919"/>
                        </a:lnSpc>
                        <a:defRPr/>
                      </a:pPr>
                      <a:r>
                        <a:rPr lang="en-US" sz="2799" b="1" dirty="0" err="1">
                          <a:solidFill>
                            <a:srgbClr val="000000"/>
                          </a:solidFill>
                          <a:latin typeface="Fira Sans Semi-Bold"/>
                          <a:ea typeface="Fira Sans Semi-Bold"/>
                          <a:cs typeface="Fira Sans Semi-Bold"/>
                          <a:sym typeface="Fira Sans Semi-Bold"/>
                        </a:rPr>
                        <a:t>total_discount_amount</a:t>
                      </a:r>
                      <a:endParaRPr lang="en-US" sz="1100" dirty="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962269">
                <a:tc>
                  <a:txBody>
                    <a:bodyPr/>
                    <a:lstStyle/>
                    <a:p>
                      <a:pPr algn="ctr">
                        <a:lnSpc>
                          <a:spcPts val="4199"/>
                        </a:lnSpc>
                        <a:defRPr/>
                      </a:pPr>
                      <a:r>
                        <a:rPr lang="en-US" sz="2999" dirty="0">
                          <a:solidFill>
                            <a:srgbClr val="F4F4F4"/>
                          </a:solidFill>
                          <a:latin typeface="Fira Sans Light"/>
                          <a:ea typeface="Fira Sans Light"/>
                          <a:cs typeface="Fira Sans Light"/>
                          <a:sym typeface="Fira Sans Light"/>
                        </a:rPr>
                        <a:t>182700</a:t>
                      </a:r>
                      <a:endParaRPr lang="en-US" sz="1100" dirty="0"/>
                    </a:p>
                  </a:txBody>
                  <a:tcPr marL="120373" marR="120373" marT="120373" marB="120373" anchor="ctr">
                    <a:lnL w="28575" cap="flat" cmpd="sng" algn="ctr">
                      <a:solidFill>
                        <a:srgbClr val="A4E473"/>
                      </a:solidFill>
                      <a:prstDash val="solid"/>
                      <a:round/>
                      <a:headEnd type="none" w="med" len="med"/>
                      <a:tailEnd type="none" w="med" len="med"/>
                    </a:lnL>
                    <a:lnR w="28575" cap="flat" cmpd="sng" algn="ctr">
                      <a:solidFill>
                        <a:srgbClr val="A4E473"/>
                      </a:solidFill>
                      <a:prstDash val="solid"/>
                      <a:round/>
                      <a:headEnd type="none" w="med" len="med"/>
                      <a:tailEnd type="none" w="med" len="med"/>
                    </a:lnR>
                    <a:lnT w="28575" cap="flat" cmpd="sng" algn="ctr">
                      <a:solidFill>
                        <a:srgbClr val="A4E473"/>
                      </a:solidFill>
                      <a:prstDash val="solid"/>
                      <a:round/>
                      <a:headEnd type="none" w="med" len="med"/>
                      <a:tailEnd type="none" w="med" len="med"/>
                    </a:lnT>
                    <a:lnB w="2857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bl>
          </a:graphicData>
        </a:graphic>
      </p:graphicFrame>
      <p:sp>
        <p:nvSpPr>
          <p:cNvPr id="6" name="Freeform 6"/>
          <p:cNvSpPr/>
          <p:nvPr/>
        </p:nvSpPr>
        <p:spPr>
          <a:xfrm>
            <a:off x="3493371" y="3024159"/>
            <a:ext cx="11301259" cy="3305618"/>
          </a:xfrm>
          <a:custGeom>
            <a:avLst/>
            <a:gdLst/>
            <a:ahLst/>
            <a:cxnLst/>
            <a:rect l="l" t="t" r="r" b="b"/>
            <a:pathLst>
              <a:path w="11301259" h="3305618">
                <a:moveTo>
                  <a:pt x="0" y="0"/>
                </a:moveTo>
                <a:lnTo>
                  <a:pt x="11301258" y="0"/>
                </a:lnTo>
                <a:lnTo>
                  <a:pt x="11301258" y="3305618"/>
                </a:lnTo>
                <a:lnTo>
                  <a:pt x="0" y="3305618"/>
                </a:lnTo>
                <a:lnTo>
                  <a:pt x="0" y="0"/>
                </a:lnTo>
                <a:close/>
              </a:path>
            </a:pathLst>
          </a:custGeom>
          <a:blipFill>
            <a:blip r:embed="rId2"/>
            <a:stretch>
              <a:fillRect/>
            </a:stretch>
          </a:blipFill>
        </p:spPr>
      </p:sp>
      <p:sp>
        <p:nvSpPr>
          <p:cNvPr id="7" name="TextBox 7"/>
          <p:cNvSpPr txBox="1"/>
          <p:nvPr/>
        </p:nvSpPr>
        <p:spPr>
          <a:xfrm>
            <a:off x="4014913" y="1399359"/>
            <a:ext cx="10258174" cy="1136649"/>
          </a:xfrm>
          <a:prstGeom prst="rect">
            <a:avLst/>
          </a:prstGeom>
        </p:spPr>
        <p:txBody>
          <a:bodyPr lIns="0" tIns="0" rIns="0" bIns="0" rtlCol="0" anchor="t">
            <a:spAutoFit/>
          </a:bodyPr>
          <a:lstStyle/>
          <a:p>
            <a:pPr algn="ctr">
              <a:lnSpc>
                <a:spcPts val="4550"/>
              </a:lnSpc>
              <a:spcBef>
                <a:spcPct val="0"/>
              </a:spcBef>
            </a:pPr>
            <a:r>
              <a:rPr lang="en-US" sz="3500" b="1" spc="-35">
                <a:solidFill>
                  <a:srgbClr val="F4F4F4"/>
                </a:solidFill>
                <a:latin typeface="Fira Sans Medium"/>
                <a:ea typeface="Fira Sans Medium"/>
                <a:cs typeface="Fira Sans Medium"/>
                <a:sym typeface="Fira Sans Medium"/>
              </a:rPr>
              <a:t>What was the total discount amount for all 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1989</Words>
  <Application>Microsoft Office PowerPoint</Application>
  <PresentationFormat>Custom</PresentationFormat>
  <Paragraphs>328</Paragraphs>
  <Slides>38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Fira Sans Semi-Bold</vt:lpstr>
      <vt:lpstr>Open Sauce</vt:lpstr>
      <vt:lpstr>Fira Sans Bold</vt:lpstr>
      <vt:lpstr>Open Sauce Heavy</vt:lpstr>
      <vt:lpstr>Open Sans Bold</vt:lpstr>
      <vt:lpstr>Raleway Semi-Bold</vt:lpstr>
      <vt:lpstr>Raleway</vt:lpstr>
      <vt:lpstr>Raleway Bold</vt:lpstr>
      <vt:lpstr>Corben</vt:lpstr>
      <vt:lpstr>Raleway Medium</vt:lpstr>
      <vt:lpstr>Open Sans</vt:lpstr>
      <vt:lpstr>Calibri</vt:lpstr>
      <vt:lpstr>Fira Sans Light</vt:lpstr>
      <vt:lpstr>Fira Sans Medium</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8WEEKSSQLCHALLENGE.COM</dc:title>
  <dc:creator>HP</dc:creator>
  <cp:lastModifiedBy>Sakshi Yadav</cp:lastModifiedBy>
  <cp:revision>2</cp:revision>
  <dcterms:created xsi:type="dcterms:W3CDTF">2006-08-16T00:00:00Z</dcterms:created>
  <dcterms:modified xsi:type="dcterms:W3CDTF">2024-09-25T18:08:46Z</dcterms:modified>
  <dc:identifier>DAGPZVWWqNI</dc:identifier>
</cp:coreProperties>
</file>